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1"/>
  </p:sldMasterIdLst>
  <p:sldIdLst>
    <p:sldId id="256" r:id="rId2"/>
    <p:sldId id="258" r:id="rId3"/>
    <p:sldId id="266" r:id="rId4"/>
    <p:sldId id="271" r:id="rId5"/>
    <p:sldId id="270" r:id="rId6"/>
    <p:sldId id="267" r:id="rId7"/>
    <p:sldId id="269" r:id="rId8"/>
    <p:sldId id="272" r:id="rId9"/>
    <p:sldId id="260" r:id="rId10"/>
    <p:sldId id="264" r:id="rId11"/>
    <p:sldId id="265" r:id="rId12"/>
    <p:sldId id="274" r:id="rId13"/>
    <p:sldId id="273" r:id="rId14"/>
    <p:sldId id="276" r:id="rId15"/>
    <p:sldId id="268" r:id="rId16"/>
    <p:sldId id="2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="">
        <p15:guide id="1" orient="horz" pos="2159" userDrawn="0">
          <p15:clr>
            <a:srgbClr val="A4A3A4"/>
          </p15:clr>
        </p15:guide>
        <p15:guide id="2" pos="3839" userDrawn="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</p:extLst>
  </p:showPr>
  <p:clrMru>
    <a:srgbClr val="000000"/>
  </p:clrMru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 snapToObjects="1">
      <p:cViewPr>
        <p:scale>
          <a:sx n="50" d="100"/>
          <a:sy n="50" d="100"/>
        </p:scale>
        <p:origin x="-456" y="-850"/>
      </p:cViewPr>
      <p:guideLst>
        <p:guide orient="horz" pos="2159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9CC03E-6742-4C20-8960-BDDB3B566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C6C03689-DC53-4941-85DB-98C7DCDFD1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32D1E67-D7D6-4613-829D-4A0143E28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5638A6A-7E62-44CC-A79A-105C6B249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8E0B2C5-C73B-4749-84E8-45BC3EA72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72163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75BCF1A-D064-4898-819B-E6468E6A3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0A2AF64F-8EF4-4D10-B289-A4AB95E90B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75ECEF4-E132-4B6A-8F32-A31294502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8B608BF-2D58-4900-AC16-03BA8C58E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053EFC1-7174-431F-AB63-BE39D2202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63265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741ED8B6-3D86-4246-A102-2B39E2AC8A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8D457F9-1FB2-4613-A0F4-9D312CB63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C70A350-162C-463D-B915-721391B90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E90282C-28B1-4E81-AFDA-FAB19EE03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12403B5-F9F3-4EB9-9035-0F8DA16D4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32671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AA105B8-BC07-419E-9D16-88331F6EB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C85D92F4-3A76-4F27-9F32-BF53692C8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689BA9A-1195-4131-AB09-B772BEF75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79D55B7-0BB0-47EB-AF30-59422FCD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D28346C-4075-46CF-BD5C-3A1D7DC6B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45909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F454EF3-7A40-4BAB-A09C-DF5A7278E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23C8C69-DB4E-42F1-9CAE-8134CAEDE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777C5BE-4E17-41F9-B914-DB556510B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B2C4D10-0770-4417-8837-CE2D58CC1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DB462AC-E78F-42B2-AFE4-D9815C258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72453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C958A29-33DC-46A1-8C20-03D586359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DDE83B6-EC5E-4E2B-8AB3-1554014D71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8A63148-B147-4584-BDAE-9F5A431E7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CC9A059-E358-45F0-A3E1-B9672EB85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3795FF66-D87C-415D-92FE-6F496109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3F1F2C3-FE14-4E8F-B0C4-29567266F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32003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0573470-2053-41F2-A06A-F70C20B3A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F812604-6AC5-415C-8F78-694AF6968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38270D3-48D8-40EC-9A59-A7207AA2D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73E72BAD-5DAA-475A-8047-32DFE2DF6F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8F6F1260-B7D6-40BB-AFDA-F48E9BDAD2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111EB14A-3A52-4A43-AE12-060EDD6F7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0CF912B8-B59B-489E-94D0-3EAA7948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C428FCA3-0D39-4D73-B287-BC344BC99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39001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E5888CE-3FE1-48ED-B744-8F0DE2018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E8380B46-FA50-4378-97A0-36435B004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BC845D0B-2012-4AA7-81C7-45588301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192F528B-D478-4957-8314-7CD9C7D7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36966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68AFB92B-9336-40E9-B0DE-9497C21AE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83A98D41-31F6-4224-96AC-BE9BCF53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38D499B3-FB97-4553-8303-393876CC3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077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60AFB33-818D-423F-9FD5-48889DFAB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3316A57-5E4B-4B67-AE4F-FB1A8C5BB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A09DF470-C48E-498A-A413-3C6325B0E4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F8B421E4-97E3-4B53-8F5C-3F15B1DC7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24EC79D6-CDC4-4615-A225-696F4A226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0793EF21-533A-4F76-BABC-B12A02E3E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62359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7387E35-DBE0-4C3A-BBC1-D37F47487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B75D9812-D89E-4A1A-B929-D8D474B174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487C2BC6-F831-4664-A4B7-78EB245DF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CF6115B-3032-4114-B865-B98962A2B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4C44C23-CE50-427C-B0AD-F35AF4885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381066B4-8229-49CD-8D3C-42E80900C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34112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2A868514-619D-4DE6-B49C-B9097C5A3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EC325D9-F8DA-45F5-AE68-17B65C5DC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933A78D-BBFD-4A9A-A9B5-EC8163E16C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34DB1-0FD5-486D-82FC-652663E7F307}" type="datetimeFigureOut">
              <a:rPr lang="en-US" smtClean="0"/>
              <a:pPr/>
              <a:t>12/10/2017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572AE73-FA7C-485A-AC93-F113543B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661F44B-E2B0-48A5-B63D-04930151A2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60719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C3D2B6E-ACF8-414D-AA22-6094FEBB5889}"/>
              </a:ext>
            </a:extLst>
          </p:cNvPr>
          <p:cNvSpPr txBox="1"/>
          <p:nvPr/>
        </p:nvSpPr>
        <p:spPr>
          <a:xfrm>
            <a:off x="806189" y="1125315"/>
            <a:ext cx="38185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Gobold" panose="02000500000000000000" pitchFamily="2" charset="0"/>
              </a:rPr>
              <a:t>Shutter Island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0AC4C18-2A9B-4380-A299-C2937565BB73}"/>
              </a:ext>
            </a:extLst>
          </p:cNvPr>
          <p:cNvSpPr txBox="1"/>
          <p:nvPr/>
        </p:nvSpPr>
        <p:spPr>
          <a:xfrm>
            <a:off x="806189" y="2147779"/>
            <a:ext cx="4809688" cy="46166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ko-KR" altLang="en-US" sz="2400" dirty="0">
                <a:latin typeface="한컴 윤체 B" panose="02020603020101020101" pitchFamily="18" charset="-127"/>
                <a:ea typeface="한컴 윤체 B" panose="02020603020101020101" pitchFamily="18" charset="-127"/>
              </a:rPr>
              <a:t>졸업작품 기획서</a:t>
            </a:r>
            <a:endParaRPr lang="en-US" altLang="ko-KR" sz="2400" dirty="0">
              <a:latin typeface="한컴 윤체 B" panose="02020603020101020101" pitchFamily="18" charset="-127"/>
              <a:ea typeface="한컴 윤체 B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5714F4E-4863-4C1D-BC42-BDB53C7FF538}"/>
              </a:ext>
            </a:extLst>
          </p:cNvPr>
          <p:cNvSpPr txBox="1"/>
          <p:nvPr/>
        </p:nvSpPr>
        <p:spPr>
          <a:xfrm>
            <a:off x="806189" y="2924022"/>
            <a:ext cx="3174684" cy="830997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ko-KR" altLang="en-US" sz="16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게임공학과 </a:t>
            </a:r>
            <a:r>
              <a:rPr lang="en-US" altLang="ko-KR" sz="16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2013180042 </a:t>
            </a:r>
            <a:r>
              <a:rPr lang="ko-KR" altLang="en-US" sz="16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최우석</a:t>
            </a:r>
            <a:endParaRPr lang="en-US" altLang="ko-KR" sz="1600" dirty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ko-KR" altLang="en-US" sz="16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게임공학과 </a:t>
            </a:r>
            <a:r>
              <a:rPr lang="en-US" altLang="ko-KR" sz="16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2015182044 </a:t>
            </a:r>
            <a:r>
              <a:rPr lang="ko-KR" altLang="en-US" sz="16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하정연</a:t>
            </a:r>
            <a:endParaRPr lang="en-US" altLang="ko-KR" sz="1600" dirty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ko-KR" altLang="en-US" sz="16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게임공학과 </a:t>
            </a:r>
            <a:r>
              <a:rPr lang="en-US" altLang="ko-KR" sz="16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2015182045 </a:t>
            </a:r>
            <a:r>
              <a:rPr lang="ko-KR" altLang="en-US" sz="16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홍혜령</a:t>
            </a:r>
            <a:endParaRPr lang="en-US" altLang="ko-KR" sz="1600" dirty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F619D7D9-E661-4CF7-AF78-7D9EA1FDFA4D}"/>
              </a:ext>
            </a:extLst>
          </p:cNvPr>
          <p:cNvSpPr/>
          <p:nvPr/>
        </p:nvSpPr>
        <p:spPr>
          <a:xfrm rot="10800000">
            <a:off x="806190" y="1920998"/>
            <a:ext cx="3294756" cy="6949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 w="22225" cap="rnd">
            <a:solidFill>
              <a:schemeClr val="bg1">
                <a:alpha val="0"/>
              </a:schemeClr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0435904" y="293065"/>
            <a:ext cx="1534553" cy="1275676"/>
          </a:xfrm>
          <a:prstGeom prst="rect">
            <a:avLst/>
          </a:prstGeom>
          <a:noFill/>
          <a:ln>
            <a:solidFill>
              <a:srgbClr val="496F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tx1"/>
              </a:solidFill>
              <a:latin typeface="+mn-ea"/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  <a:latin typeface="+mn-ea"/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  <a:latin typeface="+mn-ea"/>
              </a:rPr>
              <a:t>교수님 확인란</a:t>
            </a:r>
            <a:endParaRPr lang="en-US" altLang="ko-KR" sz="1400" dirty="0">
              <a:solidFill>
                <a:schemeClr val="tx1"/>
              </a:solidFill>
              <a:latin typeface="+mn-ea"/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0" name="직선 연결선 9"/>
          <p:cNvCxnSpPr>
            <a:cxnSpLocks/>
          </p:cNvCxnSpPr>
          <p:nvPr/>
        </p:nvCxnSpPr>
        <p:spPr>
          <a:xfrm>
            <a:off x="10435904" y="612580"/>
            <a:ext cx="153455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889777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C928AAE9-9366-4A00-9F63-9855B3CAF62D}"/>
              </a:ext>
            </a:extLst>
          </p:cNvPr>
          <p:cNvSpPr/>
          <p:nvPr/>
        </p:nvSpPr>
        <p:spPr>
          <a:xfrm>
            <a:off x="1798071" y="1560960"/>
            <a:ext cx="8935085" cy="506476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84BDE09D-AF4A-4D3E-8970-47FF30148AAA}"/>
              </a:ext>
            </a:extLst>
          </p:cNvPr>
          <p:cNvSpPr txBox="1"/>
          <p:nvPr/>
        </p:nvSpPr>
        <p:spPr>
          <a:xfrm>
            <a:off x="2049145" y="321945"/>
            <a:ext cx="3588385" cy="7073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7</a:t>
            </a:r>
            <a:r>
              <a:rPr lang="en-US" altLang="ko-KR" sz="4000" b="0" cap="none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en-US" altLang="ko-KR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게임</a:t>
            </a:r>
            <a:r>
              <a:rPr lang="en-US" altLang="ko-KR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 플레이</a:t>
            </a:r>
            <a:endParaRPr lang="ko-KR" altLang="en-US" sz="40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7" name="TextBox 16"/>
          <p:cNvSpPr txBox="1">
            <a:spLocks/>
          </p:cNvSpPr>
          <p:nvPr/>
        </p:nvSpPr>
        <p:spPr>
          <a:xfrm>
            <a:off x="4260601" y="1900685"/>
            <a:ext cx="4819015" cy="34169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i="1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보스 플레이어</a:t>
            </a:r>
            <a:endParaRPr lang="ko-KR" altLang="en-US" sz="1800" b="0" i="1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1) 1인칭 시점으로 게임 진행</a:t>
            </a: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2) 일반 플레이어를 모두 처치하면 승리</a:t>
            </a: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3) 상단, 하단 </a:t>
            </a:r>
            <a:r>
              <a:rPr lang="en-US" altLang="ko-KR" sz="1600" b="0" cap="none" dirty="0">
                <a:solidFill>
                  <a:srgbClr val="FFFF0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공격</a:t>
            </a:r>
            <a:r>
              <a:rPr lang="en-US" altLang="ko-KR" sz="1600" b="0" cap="none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이 존재</a:t>
            </a: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4) 상대방 공격 성공시 멀리 날아감</a:t>
            </a: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5) 톱, 칼, 도끼 등 다양한 아이템 </a:t>
            </a: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xmlns="" id="{05D098A1-281A-4612-8D8E-0D23E37884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805056" y="1725425"/>
            <a:ext cx="2508250" cy="2536190"/>
          </a:xfrm>
          <a:prstGeom prst="rect">
            <a:avLst/>
          </a:prstGeom>
        </p:spPr>
      </p:pic>
      <p:pic>
        <p:nvPicPr>
          <p:cNvPr id="8" name="그림 7" descr="C:/Users/ADMIN/AppData/Roaming/PolarisOffice/ETemp/5788_5448312/image11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108" b="26847"/>
          <a:stretch>
            <a:fillRect/>
          </a:stretch>
        </p:blipFill>
        <p:spPr>
          <a:xfrm>
            <a:off x="3822451" y="4922650"/>
            <a:ext cx="2354580" cy="1457325"/>
          </a:xfrm>
          <a:prstGeom prst="ellipse">
            <a:avLst/>
          </a:prstGeom>
          <a:noFill/>
          <a:ln w="0">
            <a:noFill/>
            <a:prstDash/>
          </a:ln>
          <a:effectLst>
            <a:softEdge rad="112500"/>
          </a:effectLst>
        </p:spPr>
      </p:pic>
      <p:pic>
        <p:nvPicPr>
          <p:cNvPr id="15" name="그림 14" descr="C:/Users/ADMIN/AppData/Roaming/PolarisOffice/ETemp/5788_5448312/image12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7693411" y="3268347"/>
            <a:ext cx="2770505" cy="1388110"/>
          </a:xfrm>
          <a:prstGeom prst="ellipse">
            <a:avLst/>
          </a:prstGeom>
          <a:noFill/>
          <a:ln w="0">
            <a:noFill/>
            <a:prstDash/>
          </a:ln>
          <a:effectLst>
            <a:softEdge rad="112500"/>
          </a:effectLst>
        </p:spPr>
      </p:pic>
      <p:pic>
        <p:nvPicPr>
          <p:cNvPr id="20" name="그림 19" descr="C:/Users/ADMIN/AppData/Roaming/PolarisOffice/ETemp/5788_5448312/image13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6164" r="13534" b="23258"/>
          <a:stretch>
            <a:fillRect/>
          </a:stretch>
        </p:blipFill>
        <p:spPr>
          <a:xfrm>
            <a:off x="6420236" y="4922015"/>
            <a:ext cx="1667510" cy="1506220"/>
          </a:xfrm>
          <a:prstGeom prst="ellipse">
            <a:avLst/>
          </a:prstGeom>
          <a:noFill/>
          <a:ln w="0">
            <a:noFill/>
            <a:prstDash/>
          </a:ln>
          <a:effectLst>
            <a:softEdge rad="112500"/>
          </a:effectLst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xmlns="" id="{A26D6ADB-FB19-4541-83AE-9E61965A6410}"/>
              </a:ext>
            </a:extLst>
          </p:cNvPr>
          <p:cNvGrpSpPr/>
          <p:nvPr/>
        </p:nvGrpSpPr>
        <p:grpSpPr>
          <a:xfrm>
            <a:off x="3397504" y="1168400"/>
            <a:ext cx="4548632" cy="45720"/>
            <a:chOff x="3604260" y="1168400"/>
            <a:chExt cx="4135120" cy="45720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="" id="{3F851138-75DB-4D74-8414-F5B144B48A37}"/>
                </a:ext>
              </a:extLst>
            </p:cNvPr>
            <p:cNvSpPr/>
            <p:nvPr/>
          </p:nvSpPr>
          <p:spPr>
            <a:xfrm>
              <a:off x="7689215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xmlns="" id="{5090239F-CE3C-4F0F-96A0-01D6F93C4784}"/>
                </a:ext>
              </a:extLst>
            </p:cNvPr>
            <p:cNvSpPr/>
            <p:nvPr/>
          </p:nvSpPr>
          <p:spPr>
            <a:xfrm>
              <a:off x="7557770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xmlns="" id="{50C89208-6CD2-4951-9BFB-D4543EA87DAE}"/>
                </a:ext>
              </a:extLst>
            </p:cNvPr>
            <p:cNvSpPr/>
            <p:nvPr/>
          </p:nvSpPr>
          <p:spPr>
            <a:xfrm>
              <a:off x="7426960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xmlns="" id="{E16152C2-04B9-483F-A735-BE54FD20DB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04260" y="1177290"/>
              <a:ext cx="3712845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xmlns="" id="{D048AC44-65CD-4E82-A604-0270A988768B}"/>
              </a:ext>
            </a:extLst>
          </p:cNvPr>
          <p:cNvCxnSpPr>
            <a:cxnSpLocks/>
          </p:cNvCxnSpPr>
          <p:nvPr/>
        </p:nvCxnSpPr>
        <p:spPr>
          <a:xfrm flipH="1">
            <a:off x="2089150" y="1178426"/>
            <a:ext cx="5041900" cy="0"/>
          </a:xfrm>
          <a:prstGeom prst="line">
            <a:avLst/>
          </a:prstGeom>
          <a:ln w="44450" cap="rnd">
            <a:gradFill flip="none" rotWithShape="1">
              <a:gsLst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  <a:gs pos="0">
                  <a:schemeClr val="bg1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A1F18FB-6406-46D7-8EE5-8CE3713EF089}"/>
              </a:ext>
            </a:extLst>
          </p:cNvPr>
          <p:cNvSpPr txBox="1"/>
          <p:nvPr/>
        </p:nvSpPr>
        <p:spPr>
          <a:xfrm>
            <a:off x="1" y="155497"/>
            <a:ext cx="15886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</p:spTree>
    <p:extLst>
      <p:ext uri="{BB962C8B-B14F-4D97-AF65-F5344CB8AC3E}">
        <p14:creationId xmlns:p14="http://schemas.microsoft.com/office/powerpoint/2010/main" xmlns="" val="2726659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84BDE09D-AF4A-4D3E-8970-47FF30148AAA}"/>
              </a:ext>
            </a:extLst>
          </p:cNvPr>
          <p:cNvSpPr txBox="1"/>
          <p:nvPr/>
        </p:nvSpPr>
        <p:spPr>
          <a:xfrm>
            <a:off x="2049145" y="321945"/>
            <a:ext cx="3588385" cy="7073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7</a:t>
            </a:r>
            <a:r>
              <a:rPr lang="en-US" altLang="ko-KR" sz="4000" b="0" cap="none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en-US" altLang="ko-KR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게임</a:t>
            </a:r>
            <a:r>
              <a:rPr lang="en-US" altLang="ko-KR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 플레이</a:t>
            </a:r>
            <a:endParaRPr lang="ko-KR" altLang="en-US" sz="40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6" name="직사각형 15"/>
          <p:cNvSpPr>
            <a:spLocks/>
          </p:cNvSpPr>
          <p:nvPr/>
        </p:nvSpPr>
        <p:spPr>
          <a:xfrm>
            <a:off x="1798071" y="1560960"/>
            <a:ext cx="8935720" cy="5065395"/>
          </a:xfrm>
          <a:prstGeom prst="rect">
            <a:avLst/>
          </a:prstGeom>
          <a:solidFill>
            <a:schemeClr val="tx1">
              <a:alpha val="31007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latin typeface="Calibri" charset="0"/>
              <a:ea typeface="Calibri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0826616D-B037-4F7C-A5C4-674E2E682881}"/>
              </a:ext>
            </a:extLst>
          </p:cNvPr>
          <p:cNvSpPr txBox="1"/>
          <p:nvPr/>
        </p:nvSpPr>
        <p:spPr>
          <a:xfrm>
            <a:off x="1915864" y="1690436"/>
            <a:ext cx="3214370" cy="923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i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맵 기능</a:t>
            </a:r>
            <a:endParaRPr lang="en-US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22" name="그림 21" descr="C:/Users/ADMIN/AppData/Roaming/PolarisOffice/ETemp/5788_5448312/image1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2707391" y="2343915"/>
            <a:ext cx="2595880" cy="1175385"/>
          </a:xfrm>
          <a:prstGeom prst="rect">
            <a:avLst/>
          </a:prstGeom>
          <a:noFill/>
        </p:spPr>
      </p:pic>
      <p:sp>
        <p:nvSpPr>
          <p:cNvPr id="23" name="TextBox 22"/>
          <p:cNvSpPr txBox="1">
            <a:spLocks/>
          </p:cNvSpPr>
          <p:nvPr/>
        </p:nvSpPr>
        <p:spPr>
          <a:xfrm>
            <a:off x="5622041" y="1812420"/>
            <a:ext cx="5022215" cy="26168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1) 부활 지점</a:t>
            </a:r>
            <a:endParaRPr lang="ko-KR" altLang="en-US" sz="18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-  일반 플레이어들이 보스에게 당할때 갇히는 곳</a:t>
            </a:r>
            <a:endParaRPr lang="ko-KR" altLang="en-US" sz="16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   맵에서 가장 잘보이는 곳에 한 곳만 존재</a:t>
            </a:r>
            <a:endParaRPr lang="ko-KR" altLang="en-US" sz="16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285750" indent="-28575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열쇠를 가진 플레이어가 부활 지점에 들어가면             </a:t>
            </a:r>
          </a:p>
          <a:p>
            <a:pPr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   </a:t>
            </a:r>
            <a:r>
              <a:rPr lang="en-US" altLang="ko-KR" sz="1600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플레이어들이 풀려난다</a:t>
            </a:r>
            <a:endParaRPr lang="ko-KR" altLang="en-US" sz="16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285750" indent="-28575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열쇠는 플레이어가 일정 수 이상 갇힐 시 맵에서  </a:t>
            </a:r>
          </a:p>
          <a:p>
            <a:pPr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   </a:t>
            </a:r>
            <a:r>
              <a:rPr lang="en-US" altLang="ko-KR" sz="1600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랜덤으로 리스폰</a:t>
            </a:r>
            <a:endParaRPr lang="ko-KR" altLang="en-US" sz="16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</p:txBody>
      </p:sp>
      <p:pic>
        <p:nvPicPr>
          <p:cNvPr id="25" name="그림 24" descr="C:/Users/ADMIN/AppData/Roaming/PolarisOffice/ETemp/5788_5448312/image15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363346" y="3613280"/>
            <a:ext cx="1275080" cy="1275080"/>
          </a:xfrm>
          <a:prstGeom prst="rect">
            <a:avLst/>
          </a:prstGeom>
          <a:noFill/>
        </p:spPr>
      </p:pic>
      <p:pic>
        <p:nvPicPr>
          <p:cNvPr id="26" name="그림 25" descr="C:/Users/ADMIN/AppData/Roaming/PolarisOffice/ETemp/5788_5448312/image16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2814071" y="5118865"/>
            <a:ext cx="2378075" cy="1189355"/>
          </a:xfrm>
          <a:prstGeom prst="rect">
            <a:avLst/>
          </a:prstGeom>
          <a:noFill/>
          <a:ln w="38100" cap="rnd" cmpd="sng">
            <a:solidFill>
              <a:srgbClr val="FFFFFF">
                <a:alpha val="100000"/>
              </a:srgbClr>
            </a:solidFill>
            <a:prstDash val="solid"/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7" name="TextBox 26"/>
          <p:cNvSpPr txBox="1">
            <a:spLocks/>
          </p:cNvSpPr>
          <p:nvPr/>
        </p:nvSpPr>
        <p:spPr>
          <a:xfrm>
            <a:off x="5622041" y="5141090"/>
            <a:ext cx="475170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2) 회복 키트</a:t>
            </a:r>
            <a:endParaRPr lang="ko-KR" altLang="en-US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i="1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맵 특정장소에 일정 시간 후 </a:t>
            </a:r>
            <a:endParaRPr lang="ko-KR" altLang="en-US" sz="16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리스폰 되며 플레이어의 체력을 회복시켜준다</a:t>
            </a:r>
            <a:endParaRPr lang="ko-KR" altLang="en-US" sz="16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xmlns="" id="{1E7CA0B5-7E4C-4B9F-AAC4-049155BD30E3}"/>
              </a:ext>
            </a:extLst>
          </p:cNvPr>
          <p:cNvGrpSpPr/>
          <p:nvPr/>
        </p:nvGrpSpPr>
        <p:grpSpPr>
          <a:xfrm>
            <a:off x="3170073" y="1168400"/>
            <a:ext cx="5003495" cy="45720"/>
            <a:chOff x="3604260" y="1168400"/>
            <a:chExt cx="4135120" cy="45720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xmlns="" id="{5E201EEB-213B-4139-8899-ECA1C4929881}"/>
                </a:ext>
              </a:extLst>
            </p:cNvPr>
            <p:cNvSpPr/>
            <p:nvPr/>
          </p:nvSpPr>
          <p:spPr>
            <a:xfrm>
              <a:off x="7689215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xmlns="" id="{E9DE96AD-616A-4A97-A72E-F91A73E0EEF3}"/>
                </a:ext>
              </a:extLst>
            </p:cNvPr>
            <p:cNvSpPr/>
            <p:nvPr/>
          </p:nvSpPr>
          <p:spPr>
            <a:xfrm>
              <a:off x="7557770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xmlns="" id="{DD73CD3D-1CAE-4077-8BE2-48999EE0DF03}"/>
                </a:ext>
              </a:extLst>
            </p:cNvPr>
            <p:cNvSpPr/>
            <p:nvPr/>
          </p:nvSpPr>
          <p:spPr>
            <a:xfrm>
              <a:off x="7426960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xmlns="" id="{D584B229-1A50-455F-8FE2-AF604BC50F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04260" y="1177290"/>
              <a:ext cx="3712845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xmlns="" id="{076A2094-15E3-400D-B1A2-EFF059D73C69}"/>
              </a:ext>
            </a:extLst>
          </p:cNvPr>
          <p:cNvCxnSpPr>
            <a:cxnSpLocks/>
          </p:cNvCxnSpPr>
          <p:nvPr/>
        </p:nvCxnSpPr>
        <p:spPr>
          <a:xfrm flipH="1">
            <a:off x="2089150" y="1178426"/>
            <a:ext cx="5041900" cy="0"/>
          </a:xfrm>
          <a:prstGeom prst="line">
            <a:avLst/>
          </a:prstGeom>
          <a:ln w="44450" cap="rnd">
            <a:gradFill flip="none" rotWithShape="1">
              <a:gsLst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  <a:gs pos="0">
                  <a:schemeClr val="bg1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117CDB81-A484-482A-A3C8-5EBD0EA1B67B}"/>
              </a:ext>
            </a:extLst>
          </p:cNvPr>
          <p:cNvSpPr txBox="1"/>
          <p:nvPr/>
        </p:nvSpPr>
        <p:spPr>
          <a:xfrm>
            <a:off x="1" y="155497"/>
            <a:ext cx="15886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</p:spTree>
    <p:extLst>
      <p:ext uri="{BB962C8B-B14F-4D97-AF65-F5344CB8AC3E}">
        <p14:creationId xmlns:p14="http://schemas.microsoft.com/office/powerpoint/2010/main" xmlns="" val="1385571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>
            <a:off x="2049145" y="321945"/>
            <a:ext cx="5156200" cy="7073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8</a:t>
            </a:r>
            <a:r>
              <a:rPr lang="en-US" altLang="ko-KR" sz="4000" b="0" cap="none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ko-KR" altLang="en-US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게임 예시 화면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A2013CBB-84F0-4EAD-B44F-E77B0AF83E6B}"/>
              </a:ext>
            </a:extLst>
          </p:cNvPr>
          <p:cNvSpPr/>
          <p:nvPr/>
        </p:nvSpPr>
        <p:spPr>
          <a:xfrm>
            <a:off x="1798071" y="1560960"/>
            <a:ext cx="9908723" cy="506476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xmlns="" id="{4B882182-E2BC-4B44-A125-1510E4979AAE}"/>
              </a:ext>
            </a:extLst>
          </p:cNvPr>
          <p:cNvGrpSpPr/>
          <p:nvPr/>
        </p:nvGrpSpPr>
        <p:grpSpPr>
          <a:xfrm>
            <a:off x="2091090" y="1162109"/>
            <a:ext cx="3785299" cy="41984"/>
            <a:chOff x="1864135" y="725053"/>
            <a:chExt cx="3785299" cy="46182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xmlns="" id="{5A0D0C04-3765-459A-8787-6E2D1540B49D}"/>
                </a:ext>
              </a:extLst>
            </p:cNvPr>
            <p:cNvSpPr/>
            <p:nvPr/>
          </p:nvSpPr>
          <p:spPr>
            <a:xfrm>
              <a:off x="5603252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xmlns="" id="{E13B1C4C-E3B9-4B7F-8267-B2318ABFFF23}"/>
                </a:ext>
              </a:extLst>
            </p:cNvPr>
            <p:cNvSpPr/>
            <p:nvPr/>
          </p:nvSpPr>
          <p:spPr>
            <a:xfrm>
              <a:off x="5483179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xmlns="" id="{58F886E3-02D7-4A53-8DA3-79CC6272ECE4}"/>
                </a:ext>
              </a:extLst>
            </p:cNvPr>
            <p:cNvSpPr/>
            <p:nvPr/>
          </p:nvSpPr>
          <p:spPr>
            <a:xfrm>
              <a:off x="5363106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xmlns="" id="{33E49006-A4B4-4D58-A6BB-10853ED4C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64135" y="734289"/>
              <a:ext cx="3398982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2E6DD4B7-8B8C-459D-8A9E-37C97896EC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91824" y="2381869"/>
            <a:ext cx="5921216" cy="40529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DAB0EE95-F7C5-49EC-BFA9-73F9B1AB6529}"/>
              </a:ext>
            </a:extLst>
          </p:cNvPr>
          <p:cNvSpPr txBox="1"/>
          <p:nvPr/>
        </p:nvSpPr>
        <p:spPr>
          <a:xfrm>
            <a:off x="5604023" y="1771360"/>
            <a:ext cx="22968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일반 플레이어 시점</a:t>
            </a:r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4BD7116C-6431-4214-8FFD-BD380FF95EB8}"/>
              </a:ext>
            </a:extLst>
          </p:cNvPr>
          <p:cNvSpPr txBox="1"/>
          <p:nvPr/>
        </p:nvSpPr>
        <p:spPr>
          <a:xfrm>
            <a:off x="1997680" y="5357199"/>
            <a:ext cx="163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착용한 아이템 상태</a:t>
            </a:r>
            <a:endParaRPr lang="en-US" altLang="ko-KR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xmlns="" id="{549DF8B7-B4AA-4F69-A9A0-43B795D15A97}"/>
              </a:ext>
            </a:extLst>
          </p:cNvPr>
          <p:cNvCxnSpPr>
            <a:cxnSpLocks/>
          </p:cNvCxnSpPr>
          <p:nvPr/>
        </p:nvCxnSpPr>
        <p:spPr>
          <a:xfrm>
            <a:off x="3628878" y="5680364"/>
            <a:ext cx="1819249" cy="15837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xmlns="" id="{B3B2AF39-D8FB-4E2F-81E4-5DBAD06F7A65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3243196" y="2647683"/>
            <a:ext cx="625249" cy="5017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87BAEB09-41CC-4FF0-A46C-64F4F1940034}"/>
              </a:ext>
            </a:extLst>
          </p:cNvPr>
          <p:cNvSpPr txBox="1"/>
          <p:nvPr/>
        </p:nvSpPr>
        <p:spPr>
          <a:xfrm>
            <a:off x="2141927" y="2513195"/>
            <a:ext cx="1101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남은 체력</a:t>
            </a:r>
            <a:endParaRPr lang="en-US" altLang="ko-KR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BADA199-65F7-404A-BA31-FFC9E045D12E}"/>
              </a:ext>
            </a:extLst>
          </p:cNvPr>
          <p:cNvSpPr txBox="1"/>
          <p:nvPr/>
        </p:nvSpPr>
        <p:spPr>
          <a:xfrm>
            <a:off x="1" y="155497"/>
            <a:ext cx="15886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</p:spTree>
    <p:extLst>
      <p:ext uri="{BB962C8B-B14F-4D97-AF65-F5344CB8AC3E}">
        <p14:creationId xmlns:p14="http://schemas.microsoft.com/office/powerpoint/2010/main" xmlns="" val="2361705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>
            <a:off x="2049145" y="321945"/>
            <a:ext cx="5156200" cy="7073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8</a:t>
            </a:r>
            <a:r>
              <a:rPr lang="en-US" altLang="ko-KR" sz="4000" b="0" cap="none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ko-KR" altLang="en-US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게임 예시 화면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A2013CBB-84F0-4EAD-B44F-E77B0AF83E6B}"/>
              </a:ext>
            </a:extLst>
          </p:cNvPr>
          <p:cNvSpPr/>
          <p:nvPr/>
        </p:nvSpPr>
        <p:spPr>
          <a:xfrm>
            <a:off x="1798071" y="1560960"/>
            <a:ext cx="9908723" cy="506476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DAB0EE95-F7C5-49EC-BFA9-73F9B1AB6529}"/>
              </a:ext>
            </a:extLst>
          </p:cNvPr>
          <p:cNvSpPr txBox="1"/>
          <p:nvPr/>
        </p:nvSpPr>
        <p:spPr>
          <a:xfrm>
            <a:off x="5604023" y="1715677"/>
            <a:ext cx="22968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보스 플레이어 시점</a:t>
            </a:r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69FC1E57-ADDC-4393-9143-397CDA9E443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29269" y="2307449"/>
            <a:ext cx="6646326" cy="41404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2BDF9607-EB2D-4C58-8FFF-689145D6B0DD}"/>
              </a:ext>
            </a:extLst>
          </p:cNvPr>
          <p:cNvSpPr txBox="1"/>
          <p:nvPr/>
        </p:nvSpPr>
        <p:spPr>
          <a:xfrm>
            <a:off x="1798071" y="5064613"/>
            <a:ext cx="1631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잡은 플레이어의 수</a:t>
            </a:r>
            <a:r>
              <a:rPr lang="en-US" altLang="ko-KR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xmlns="" id="{EAFC2D35-3181-47B4-9A38-E5F3296BA8A3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2613670" y="5710944"/>
            <a:ext cx="836517" cy="26581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46680426-9EDC-479B-B958-C0B35020EA67}"/>
              </a:ext>
            </a:extLst>
          </p:cNvPr>
          <p:cNvSpPr txBox="1"/>
          <p:nvPr/>
        </p:nvSpPr>
        <p:spPr>
          <a:xfrm>
            <a:off x="1" y="155497"/>
            <a:ext cx="15886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xmlns="" id="{2599EF9D-0816-4611-87E9-2381F1A7EBA2}"/>
              </a:ext>
            </a:extLst>
          </p:cNvPr>
          <p:cNvGrpSpPr/>
          <p:nvPr/>
        </p:nvGrpSpPr>
        <p:grpSpPr>
          <a:xfrm>
            <a:off x="2103790" y="1162109"/>
            <a:ext cx="3785299" cy="41984"/>
            <a:chOff x="1864135" y="725053"/>
            <a:chExt cx="3785299" cy="46182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xmlns="" id="{8716DE7F-60BA-409B-9389-9DD6547F0A16}"/>
                </a:ext>
              </a:extLst>
            </p:cNvPr>
            <p:cNvSpPr/>
            <p:nvPr/>
          </p:nvSpPr>
          <p:spPr>
            <a:xfrm>
              <a:off x="5603252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="" id="{C08ADAF4-A73B-43FD-B815-E7DE16C86E06}"/>
                </a:ext>
              </a:extLst>
            </p:cNvPr>
            <p:cNvSpPr/>
            <p:nvPr/>
          </p:nvSpPr>
          <p:spPr>
            <a:xfrm>
              <a:off x="5483179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BB24D73E-76C0-48FE-A7C6-CCC655ACF893}"/>
                </a:ext>
              </a:extLst>
            </p:cNvPr>
            <p:cNvSpPr/>
            <p:nvPr/>
          </p:nvSpPr>
          <p:spPr>
            <a:xfrm>
              <a:off x="5363106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xmlns="" id="{1D5079A3-FADD-469C-B415-05DD31FB82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64135" y="734289"/>
              <a:ext cx="3398982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42195136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>
            <a:off x="2049145" y="321945"/>
            <a:ext cx="5156200" cy="7073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8</a:t>
            </a:r>
            <a:r>
              <a:rPr lang="en-US" altLang="ko-KR" sz="4000" b="0" cap="none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ko-KR" altLang="en-US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게임 예시 화면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A2013CBB-84F0-4EAD-B44F-E77B0AF83E6B}"/>
              </a:ext>
            </a:extLst>
          </p:cNvPr>
          <p:cNvSpPr/>
          <p:nvPr/>
        </p:nvSpPr>
        <p:spPr>
          <a:xfrm>
            <a:off x="1798071" y="1560960"/>
            <a:ext cx="9908723" cy="506476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46680426-9EDC-479B-B958-C0B35020EA67}"/>
              </a:ext>
            </a:extLst>
          </p:cNvPr>
          <p:cNvSpPr txBox="1"/>
          <p:nvPr/>
        </p:nvSpPr>
        <p:spPr>
          <a:xfrm>
            <a:off x="1" y="155497"/>
            <a:ext cx="15886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  <p:grpSp>
        <p:nvGrpSpPr>
          <p:cNvPr id="3" name="그룹 19">
            <a:extLst>
              <a:ext uri="{FF2B5EF4-FFF2-40B4-BE49-F238E27FC236}">
                <a16:creationId xmlns:a16="http://schemas.microsoft.com/office/drawing/2014/main" xmlns="" id="{2599EF9D-0816-4611-87E9-2381F1A7EBA2}"/>
              </a:ext>
            </a:extLst>
          </p:cNvPr>
          <p:cNvGrpSpPr/>
          <p:nvPr/>
        </p:nvGrpSpPr>
        <p:grpSpPr>
          <a:xfrm>
            <a:off x="2103790" y="1162109"/>
            <a:ext cx="3785299" cy="41984"/>
            <a:chOff x="1864135" y="725053"/>
            <a:chExt cx="3785299" cy="46182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xmlns="" id="{8716DE7F-60BA-409B-9389-9DD6547F0A16}"/>
                </a:ext>
              </a:extLst>
            </p:cNvPr>
            <p:cNvSpPr/>
            <p:nvPr/>
          </p:nvSpPr>
          <p:spPr>
            <a:xfrm>
              <a:off x="5603252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="" id="{C08ADAF4-A73B-43FD-B815-E7DE16C86E06}"/>
                </a:ext>
              </a:extLst>
            </p:cNvPr>
            <p:cNvSpPr/>
            <p:nvPr/>
          </p:nvSpPr>
          <p:spPr>
            <a:xfrm>
              <a:off x="5483179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="" id="{BB24D73E-76C0-48FE-A7C6-CCC655ACF893}"/>
                </a:ext>
              </a:extLst>
            </p:cNvPr>
            <p:cNvSpPr/>
            <p:nvPr/>
          </p:nvSpPr>
          <p:spPr>
            <a:xfrm>
              <a:off x="5363106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xmlns="" id="{1D5079A3-FADD-469C-B415-05DD31FB82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64135" y="734289"/>
              <a:ext cx="3398982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그림 16" descr="map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63078" y="2014543"/>
            <a:ext cx="3626011" cy="4191283"/>
          </a:xfrm>
          <a:prstGeom prst="rect">
            <a:avLst/>
          </a:prstGeom>
        </p:spPr>
      </p:pic>
      <p:sp>
        <p:nvSpPr>
          <p:cNvPr id="20" name="TextBox 19"/>
          <p:cNvSpPr txBox="1">
            <a:spLocks/>
          </p:cNvSpPr>
          <p:nvPr/>
        </p:nvSpPr>
        <p:spPr>
          <a:xfrm>
            <a:off x="6551681" y="2742060"/>
            <a:ext cx="5022215" cy="258532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eaLnBrk="0">
              <a:buFontTx/>
              <a:buChar char="-"/>
            </a:pPr>
            <a:r>
              <a:rPr lang="ko-KR" altLang="en-US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맵</a:t>
            </a: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: 400x400m</a:t>
            </a:r>
            <a:r>
              <a:rPr lang="ko-KR" altLang="ko-KR" baseline="30000" dirty="0" smtClean="0">
                <a:solidFill>
                  <a:schemeClr val="bg1"/>
                </a:solidFill>
              </a:rPr>
              <a:t>2</a:t>
            </a:r>
            <a:endParaRPr lang="en-US" altLang="ko-KR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eaLnBrk="0">
              <a:buFontTx/>
              <a:buChar char="-"/>
            </a:pPr>
            <a:endParaRPr lang="en-US" altLang="ko-KR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eaLnBrk="0">
              <a:buFontTx/>
              <a:buChar char="-"/>
            </a:pP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일반 플레이어 걷는 속도</a:t>
            </a: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: 1</a:t>
            </a: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m/s</a:t>
            </a:r>
            <a:endParaRPr lang="en-US" altLang="ko-KR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eaLnBrk="0"/>
            <a:endParaRPr lang="en-US" altLang="ko-KR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eaLnBrk="0">
              <a:buFontTx/>
              <a:buChar char="-"/>
            </a:pP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일반 플레이어 </a:t>
            </a:r>
            <a:r>
              <a:rPr lang="ko-KR" altLang="en-US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뛰</a:t>
            </a:r>
            <a:r>
              <a:rPr lang="ko-KR" altLang="en-US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는</a:t>
            </a:r>
            <a:r>
              <a:rPr lang="ko-KR" altLang="en-US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속도</a:t>
            </a: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: 3</a:t>
            </a: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m/s</a:t>
            </a:r>
            <a:endParaRPr lang="en-US" altLang="ko-KR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eaLnBrk="0">
              <a:buFontTx/>
              <a:buChar char="-"/>
            </a:pPr>
            <a:endParaRPr lang="en-US" altLang="ko-KR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eaLnBrk="0">
              <a:buFontTx/>
              <a:buChar char="-"/>
            </a:pP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보스 </a:t>
            </a:r>
            <a:r>
              <a:rPr lang="ko-KR" altLang="en-US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플레이어 이동 속도</a:t>
            </a: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:</a:t>
            </a: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4m/s</a:t>
            </a:r>
          </a:p>
          <a:p>
            <a:pPr eaLnBrk="0">
              <a:buFontTx/>
              <a:buChar char="-"/>
            </a:pPr>
            <a:endParaRPr lang="en-US" altLang="ko-KR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eaLnBrk="0">
              <a:buFontTx/>
              <a:buChar char="-"/>
            </a:pP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공격 사정거리</a:t>
            </a:r>
            <a:r>
              <a:rPr lang="en-US" altLang="ko-KR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: 0.5m</a:t>
            </a:r>
            <a:endParaRPr lang="en-US" altLang="ko-KR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1951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:p14="http://schemas.microsoft.com/office/powerpoint/2010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:p14="http://schemas.microsoft.com/office/powerpoint/2010/main" xmlns="" id="{84BDE09D-AF4A-4D3E-8970-47FF30148AAA}"/>
              </a:ext>
            </a:extLst>
          </p:cNvPr>
          <p:cNvSpPr txBox="1"/>
          <p:nvPr/>
        </p:nvSpPr>
        <p:spPr>
          <a:xfrm>
            <a:off x="2049145" y="321945"/>
            <a:ext cx="4751705" cy="7073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9</a:t>
            </a:r>
            <a:r>
              <a:rPr lang="en-US" altLang="ko-KR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en-US" altLang="ko-KR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계획</a:t>
            </a:r>
            <a:r>
              <a:rPr lang="en-US" altLang="ko-KR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 일정</a:t>
            </a:r>
            <a:endParaRPr lang="ko-KR" altLang="en-US" sz="40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:p14="http://schemas.microsoft.com/office/powerpoint/2010/main" xmlns="" id="{9ED46135-B5C0-4432-A531-F1E6CD2D1ECF}"/>
              </a:ext>
            </a:extLst>
          </p:cNvPr>
          <p:cNvGrpSpPr/>
          <p:nvPr/>
        </p:nvGrpSpPr>
        <p:grpSpPr>
          <a:xfrm>
            <a:off x="4552315" y="1168400"/>
            <a:ext cx="4135120" cy="45720"/>
            <a:chOff x="4552315" y="1168400"/>
            <a:chExt cx="4135120" cy="45720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6C66F7E7-D1F9-4ED7-8DBD-60AD221C5130}"/>
                </a:ext>
              </a:extLst>
            </p:cNvPr>
            <p:cNvSpPr/>
            <p:nvPr/>
          </p:nvSpPr>
          <p:spPr>
            <a:xfrm>
              <a:off x="8637270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F7E574B8-F120-48ED-9869-CDF1D441786C}"/>
                </a:ext>
              </a:extLst>
            </p:cNvPr>
            <p:cNvSpPr/>
            <p:nvPr/>
          </p:nvSpPr>
          <p:spPr>
            <a:xfrm>
              <a:off x="8505825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99CFB855-7AFE-4290-B870-D1FC6931B836}"/>
                </a:ext>
              </a:extLst>
            </p:cNvPr>
            <p:cNvSpPr/>
            <p:nvPr/>
          </p:nvSpPr>
          <p:spPr>
            <a:xfrm>
              <a:off x="8374380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61B30748-0548-4868-BD00-49135987F7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52315" y="1177290"/>
              <a:ext cx="3712845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xmlns:p14="http://schemas.microsoft.com/office/powerpoint/2010/main" xmlns="" id="{C09FAB96-75D0-4E16-8F87-491CD8330210}"/>
              </a:ext>
            </a:extLst>
          </p:cNvPr>
          <p:cNvCxnSpPr>
            <a:cxnSpLocks/>
          </p:cNvCxnSpPr>
          <p:nvPr/>
        </p:nvCxnSpPr>
        <p:spPr>
          <a:xfrm flipH="1">
            <a:off x="2089150" y="1178560"/>
            <a:ext cx="6056630" cy="0"/>
          </a:xfrm>
          <a:prstGeom prst="line">
            <a:avLst/>
          </a:prstGeom>
          <a:ln w="44450" cap="rnd">
            <a:gradFill flip="none" rotWithShape="1">
              <a:gsLst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  <a:gs pos="0">
                  <a:schemeClr val="bg1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표 12"/>
          <p:cNvGraphicFramePr>
            <a:graphicFrameLocks noGrp="1"/>
          </p:cNvGraphicFramePr>
          <p:nvPr/>
        </p:nvGraphicFramePr>
        <p:xfrm>
          <a:off x="1915795" y="1521070"/>
          <a:ext cx="9923784" cy="498792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357267"/>
                <a:gridCol w="1224133"/>
                <a:gridCol w="792798"/>
                <a:gridCol w="792798"/>
                <a:gridCol w="792798"/>
                <a:gridCol w="792798"/>
                <a:gridCol w="792798"/>
                <a:gridCol w="792798"/>
                <a:gridCol w="792798"/>
                <a:gridCol w="792798"/>
              </a:tblGrid>
              <a:tr h="403225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kern="1200" cap="none" dirty="0" smtClean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항목</a:t>
                      </a:r>
                      <a:endParaRPr lang="ko-KR" altLang="en-US" sz="1800" b="1" kern="1200" cap="none" dirty="0" smtClean="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1" kern="1200" cap="none" dirty="0" smtClean="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kern="1200" cap="none" dirty="0" smtClean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1월</a:t>
                      </a:r>
                      <a:endParaRPr lang="ko-KR" altLang="en-US" sz="1800" b="1" kern="1200" cap="none" dirty="0" smtClean="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kern="1200" cap="none" dirty="0" smtClean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2월</a:t>
                      </a:r>
                      <a:endParaRPr lang="ko-KR" altLang="en-US" sz="1800" b="1" kern="1200" cap="none" dirty="0" smtClean="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kern="1200" cap="none" dirty="0" smtClean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3월</a:t>
                      </a:r>
                      <a:endParaRPr lang="ko-KR" altLang="en-US" sz="1800" b="1" kern="1200" cap="none" dirty="0" smtClean="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kern="1200" cap="none" dirty="0" smtClean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4월</a:t>
                      </a:r>
                      <a:endParaRPr lang="ko-KR" altLang="en-US" sz="1800" b="1" kern="1200" cap="none" dirty="0" smtClean="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kern="1200" cap="none" dirty="0" smtClean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5월</a:t>
                      </a:r>
                      <a:endParaRPr lang="ko-KR" altLang="en-US" sz="1800" b="1" kern="1200" cap="none" dirty="0" smtClean="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kern="1200" cap="none" dirty="0" smtClean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6월</a:t>
                      </a:r>
                      <a:endParaRPr lang="ko-KR" altLang="en-US" sz="1800" b="1" kern="1200" cap="none" dirty="0" smtClean="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kern="1200" cap="none" dirty="0" smtClean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7월</a:t>
                      </a:r>
                      <a:endParaRPr lang="ko-KR" altLang="en-US" sz="1800" b="1" kern="1200" cap="none" dirty="0" smtClean="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kern="1200" cap="none" dirty="0" smtClean="0">
                          <a:solidFill>
                            <a:schemeClr val="bg1"/>
                          </a:solidFill>
                          <a:latin typeface="맑은 고딕" charset="0"/>
                          <a:ea typeface="맑은 고딕" charset="0"/>
                        </a:rPr>
                        <a:t>8월</a:t>
                      </a:r>
                      <a:endParaRPr lang="ko-KR" altLang="en-US" sz="1800" b="1" kern="1200" cap="none" dirty="0" smtClean="0">
                        <a:solidFill>
                          <a:schemeClr val="bg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</a:tr>
              <a:tr h="91694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그래픽 </a:t>
                      </a:r>
                      <a:r>
                        <a:rPr lang="en-US" altLang="ko-KR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리소스 </a:t>
                      </a:r>
                      <a:r>
                        <a:rPr lang="ko-KR" altLang="en-US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제작</a:t>
                      </a:r>
                      <a:endParaRPr lang="ko-KR" altLang="en-US" sz="1800" b="0" kern="1200" cap="none" dirty="0" smtClean="0">
                        <a:solidFill>
                          <a:schemeClr val="bg1"/>
                        </a:solidFill>
                        <a:latin typeface="한컴 윤고딕 240" charset="0"/>
                        <a:ea typeface="한컴 윤고딕 240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최우석</a:t>
                      </a:r>
                      <a:endParaRPr lang="ko-KR" altLang="en-US" sz="1800" b="0" kern="1200" cap="none" dirty="0" smtClean="0">
                        <a:solidFill>
                          <a:schemeClr val="bg1"/>
                        </a:solidFill>
                        <a:latin typeface="한컴 윤고딕 240" charset="0"/>
                        <a:ea typeface="한컴 윤고딕 240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5050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5050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5050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5050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5050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</a:tr>
              <a:tr h="91694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게임 오브젝트 </a:t>
                      </a:r>
                      <a:r>
                        <a:rPr lang="en-US" altLang="ko-KR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및</a:t>
                      </a:r>
                    </a:p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게임 </a:t>
                      </a:r>
                      <a:r>
                        <a:rPr lang="en-US" altLang="ko-KR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매니저 구현 </a:t>
                      </a:r>
                      <a:endParaRPr lang="ko-KR" altLang="en-US" sz="1800" b="0" kern="1200" cap="none" dirty="0" smtClean="0">
                        <a:solidFill>
                          <a:schemeClr val="bg1"/>
                        </a:solidFill>
                        <a:latin typeface="한컴 윤고딕 240" charset="0"/>
                        <a:ea typeface="한컴 윤고딕 240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홍혜령</a:t>
                      </a:r>
                      <a:endParaRPr lang="ko-KR" altLang="en-US" sz="1800" b="0" kern="1200" cap="none" dirty="0" smtClean="0">
                        <a:solidFill>
                          <a:schemeClr val="bg1"/>
                        </a:solidFill>
                        <a:latin typeface="한컴 윤고딕 240" charset="0"/>
                        <a:ea typeface="한컴 윤고딕 240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9966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9966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9966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9966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9966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</a:tr>
              <a:tr h="91694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서버 구축</a:t>
                      </a:r>
                      <a:endParaRPr lang="ko-KR" altLang="en-US" sz="1800" b="0" kern="1200" cap="none" dirty="0" smtClean="0">
                        <a:solidFill>
                          <a:schemeClr val="bg1"/>
                        </a:solidFill>
                        <a:latin typeface="한컴 윤고딕 240" charset="0"/>
                        <a:ea typeface="한컴 윤고딕 240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하정연</a:t>
                      </a:r>
                      <a:endParaRPr lang="ko-KR" altLang="en-US" sz="1800" b="0" kern="1200" cap="none" dirty="0" smtClean="0">
                        <a:solidFill>
                          <a:schemeClr val="bg1"/>
                        </a:solidFill>
                        <a:latin typeface="한컴 윤고딕 240" charset="0"/>
                        <a:ea typeface="한컴 윤고딕 240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FF99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FF99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FF99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FF99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FFFF99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</a:tr>
              <a:tr h="91694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컨트롤러 연동</a:t>
                      </a:r>
                      <a:endParaRPr lang="ko-KR" altLang="en-US" sz="1800" b="0" kern="1200" cap="none" dirty="0" smtClean="0">
                        <a:solidFill>
                          <a:schemeClr val="bg1"/>
                        </a:solidFill>
                        <a:latin typeface="한컴 윤고딕 240" charset="0"/>
                        <a:ea typeface="한컴 윤고딕 240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홍혜령</a:t>
                      </a:r>
                      <a:endParaRPr lang="en-US" altLang="ko-KR" sz="1800" b="0" kern="1200" cap="none" dirty="0" smtClean="0">
                        <a:solidFill>
                          <a:schemeClr val="bg1"/>
                        </a:solidFill>
                        <a:latin typeface="한컴 윤고딕 240" charset="0"/>
                        <a:ea typeface="한컴 윤고딕 240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99FFC0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</a:tr>
              <a:tr h="91694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테스트 및 </a:t>
                      </a:r>
                      <a:endParaRPr lang="en-US" altLang="ko-KR" sz="1800" b="0" kern="1200" cap="none" dirty="0" smtClean="0">
                        <a:solidFill>
                          <a:schemeClr val="bg1"/>
                        </a:solidFill>
                        <a:latin typeface="한컴 윤고딕 240" charset="0"/>
                        <a:ea typeface="한컴 윤고딕 240" charset="0"/>
                      </a:endParaRPr>
                    </a:p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밸런싱 </a:t>
                      </a:r>
                      <a:r>
                        <a:rPr lang="en-US" altLang="ko-KR" sz="1800" b="0" kern="1200" cap="none" dirty="0" smtClean="0">
                          <a:solidFill>
                            <a:schemeClr val="bg1"/>
                          </a:solidFill>
                          <a:latin typeface="한컴 윤고딕 240" charset="0"/>
                          <a:ea typeface="한컴 윤고딕 240" charset="0"/>
                        </a:rPr>
                        <a:t>조절</a:t>
                      </a:r>
                      <a:endParaRPr lang="ko-KR" altLang="en-US" sz="1800" b="0" kern="1200" cap="none" dirty="0" smtClean="0">
                        <a:solidFill>
                          <a:schemeClr val="bg1"/>
                        </a:solidFill>
                        <a:latin typeface="한컴 윤고딕 240" charset="0"/>
                        <a:ea typeface="한컴 윤고딕 240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bg1"/>
                        </a:solidFill>
                        <a:latin typeface="한컴 윤고딕 240" charset="0"/>
                        <a:ea typeface="한컴 윤고딕 240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000000">
                        <a:alpha val="200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9966FF">
                        <a:alpha val="800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rgbClr val="9966FF">
                        <a:alpha val="8007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xmlns:p14="http://schemas.microsoft.com/office/powerpoint/2010/main" xmlns="" id="{B26BBE65-B7D7-4781-AB31-1EF0F80B054D}"/>
              </a:ext>
            </a:extLst>
          </p:cNvPr>
          <p:cNvSpPr txBox="1"/>
          <p:nvPr/>
        </p:nvSpPr>
        <p:spPr>
          <a:xfrm>
            <a:off x="0" y="155575"/>
            <a:ext cx="1588770" cy="1076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</p:spTree>
    <p:extLst>
      <p:ext uri="{BB962C8B-B14F-4D97-AF65-F5344CB8AC3E}">
        <p14:creationId xmlns:p14="http://schemas.microsoft.com/office/powerpoint/2010/main" xmlns="" val="882789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C3D2B6E-ACF8-414D-AA22-6094FEBB5889}"/>
              </a:ext>
            </a:extLst>
          </p:cNvPr>
          <p:cNvSpPr txBox="1"/>
          <p:nvPr/>
        </p:nvSpPr>
        <p:spPr>
          <a:xfrm>
            <a:off x="4975094" y="1430115"/>
            <a:ext cx="224181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Gobold" panose="02000500000000000000" pitchFamily="2" charset="0"/>
              </a:rPr>
              <a:t>the end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F619D7D9-E661-4CF7-AF78-7D9EA1FDFA4D}"/>
              </a:ext>
            </a:extLst>
          </p:cNvPr>
          <p:cNvSpPr/>
          <p:nvPr/>
        </p:nvSpPr>
        <p:spPr>
          <a:xfrm>
            <a:off x="5297056" y="2884118"/>
            <a:ext cx="3294756" cy="6949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 w="22225" cap="rnd">
            <a:solidFill>
              <a:schemeClr val="bg1">
                <a:alpha val="0"/>
              </a:schemeClr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xmlns="" id="{A8AF1B05-D50F-4D8C-A47B-FA728BED2822}"/>
              </a:ext>
            </a:extLst>
          </p:cNvPr>
          <p:cNvSpPr/>
          <p:nvPr/>
        </p:nvSpPr>
        <p:spPr>
          <a:xfrm>
            <a:off x="5190837" y="2895772"/>
            <a:ext cx="46182" cy="461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xmlns="" id="{44DE1A9B-F1D9-452E-AF2B-63697FB3F060}"/>
              </a:ext>
            </a:extLst>
          </p:cNvPr>
          <p:cNvSpPr/>
          <p:nvPr/>
        </p:nvSpPr>
        <p:spPr>
          <a:xfrm>
            <a:off x="5084618" y="2895772"/>
            <a:ext cx="46182" cy="461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xmlns="" id="{B6D34A9E-B27D-4E43-BCC5-E290FA0E4F2D}"/>
              </a:ext>
            </a:extLst>
          </p:cNvPr>
          <p:cNvSpPr/>
          <p:nvPr/>
        </p:nvSpPr>
        <p:spPr>
          <a:xfrm>
            <a:off x="4975094" y="2895772"/>
            <a:ext cx="46182" cy="461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6640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DA2C7E92-F2AA-454D-8132-13E1632E1415}"/>
              </a:ext>
            </a:extLst>
          </p:cNvPr>
          <p:cNvSpPr/>
          <p:nvPr/>
        </p:nvSpPr>
        <p:spPr>
          <a:xfrm>
            <a:off x="1798071" y="1560960"/>
            <a:ext cx="7244128" cy="4929106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0BF4380C-7BCB-408F-AB44-3F65689B7EE2}"/>
              </a:ext>
            </a:extLst>
          </p:cNvPr>
          <p:cNvSpPr/>
          <p:nvPr/>
        </p:nvSpPr>
        <p:spPr>
          <a:xfrm>
            <a:off x="1588654" y="0"/>
            <a:ext cx="46182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7208663-32B1-4B7D-87F0-3A1F18036072}"/>
              </a:ext>
            </a:extLst>
          </p:cNvPr>
          <p:cNvSpPr txBox="1"/>
          <p:nvPr/>
        </p:nvSpPr>
        <p:spPr>
          <a:xfrm>
            <a:off x="1" y="155497"/>
            <a:ext cx="15886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84BDE09D-AF4A-4D3E-8970-47FF30148AAA}"/>
              </a:ext>
            </a:extLst>
          </p:cNvPr>
          <p:cNvSpPr txBox="1"/>
          <p:nvPr/>
        </p:nvSpPr>
        <p:spPr>
          <a:xfrm>
            <a:off x="2048862" y="321752"/>
            <a:ext cx="32142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4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게임 컨셉</a:t>
            </a:r>
            <a:endParaRPr lang="en-US" sz="40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49F7864-C956-46B7-B79D-3F2418CED079}"/>
              </a:ext>
            </a:extLst>
          </p:cNvPr>
          <p:cNvSpPr txBox="1"/>
          <p:nvPr/>
        </p:nvSpPr>
        <p:spPr>
          <a:xfrm>
            <a:off x="1927581" y="1738611"/>
            <a:ext cx="69851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지금까지 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레이드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라는 개념은 무조건 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컴퓨터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가 다루는 보스를 여러 명의 플레이어가 잡는 것이었다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.</a:t>
            </a:r>
          </a:p>
          <a:p>
            <a:r>
              <a:rPr lang="en-US" altLang="ko-KR" sz="2000" i="1" dirty="0">
                <a:solidFill>
                  <a:srgbClr val="FFFF0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‘</a:t>
            </a:r>
            <a:r>
              <a:rPr lang="ko-KR" altLang="en-US" sz="2000" i="1" dirty="0">
                <a:solidFill>
                  <a:srgbClr val="FFFF0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보스를 플레이어가 조종하게 하면 어떨까</a:t>
            </a:r>
            <a:r>
              <a:rPr lang="en-US" altLang="ko-KR" sz="2000" i="1" dirty="0">
                <a:solidFill>
                  <a:srgbClr val="FFFF0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?’</a:t>
            </a:r>
          </a:p>
          <a:p>
            <a:endParaRPr lang="en-US" sz="20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플레이어가 조종하는 막강한 보스에게서 </a:t>
            </a:r>
            <a:endParaRPr lang="en-US" altLang="ko-KR" sz="20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팀플레이로 대항하는 서바이벌 액션 게임</a:t>
            </a:r>
            <a:r>
              <a:rPr lang="en-US" altLang="ko-KR" sz="20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!</a:t>
            </a:r>
          </a:p>
          <a:p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일반 플레이어는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맵에서 아이템을 장착하고 거대한 보스에 대비하자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여러 특성을 가진 다양한 캐릭터가 존재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정면대결은 힘들다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! 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장치를 가동시켜 보스를 처치하자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!</a:t>
            </a:r>
          </a:p>
          <a:p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보스 플레이어는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빠르게 일반 플레이어를 처치하며 숫자를 줄여나가자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장치를 가동시키지 못하게 하자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!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70840EDD-CCC7-4169-B681-3C518DE0B068}"/>
              </a:ext>
            </a:extLst>
          </p:cNvPr>
          <p:cNvGrpSpPr/>
          <p:nvPr/>
        </p:nvGrpSpPr>
        <p:grpSpPr>
          <a:xfrm>
            <a:off x="1634836" y="1168399"/>
            <a:ext cx="3785299" cy="46182"/>
            <a:chOff x="1864135" y="725053"/>
            <a:chExt cx="3785299" cy="46182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xmlns="" id="{EDF3B351-E40A-4510-B987-2A5EF6ABE054}"/>
                </a:ext>
              </a:extLst>
            </p:cNvPr>
            <p:cNvSpPr/>
            <p:nvPr/>
          </p:nvSpPr>
          <p:spPr>
            <a:xfrm>
              <a:off x="5603252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xmlns="" id="{55FEA987-DC77-4AC0-8353-18447C30E665}"/>
                </a:ext>
              </a:extLst>
            </p:cNvPr>
            <p:cNvSpPr/>
            <p:nvPr/>
          </p:nvSpPr>
          <p:spPr>
            <a:xfrm>
              <a:off x="5483179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xmlns="" id="{A5D9E533-5A8C-4E30-8155-E1C7187E2731}"/>
                </a:ext>
              </a:extLst>
            </p:cNvPr>
            <p:cNvSpPr/>
            <p:nvPr/>
          </p:nvSpPr>
          <p:spPr>
            <a:xfrm>
              <a:off x="5363106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xmlns="" id="{0AAB090E-B009-4215-B746-8FB5DCFA44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64135" y="734289"/>
              <a:ext cx="3398982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4135405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>
            <a:off x="2049145" y="321945"/>
            <a:ext cx="5156200" cy="7073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2. </a:t>
            </a:r>
            <a:r>
              <a:rPr lang="ko-KR" altLang="en-US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연구 목적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A2013CBB-84F0-4EAD-B44F-E77B0AF83E6B}"/>
              </a:ext>
            </a:extLst>
          </p:cNvPr>
          <p:cNvSpPr/>
          <p:nvPr/>
        </p:nvSpPr>
        <p:spPr>
          <a:xfrm>
            <a:off x="1798071" y="1560960"/>
            <a:ext cx="8935085" cy="506476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965FF92-FF26-415F-BA19-14E7DCA1754A}"/>
              </a:ext>
            </a:extLst>
          </p:cNvPr>
          <p:cNvSpPr txBox="1"/>
          <p:nvPr/>
        </p:nvSpPr>
        <p:spPr>
          <a:xfrm>
            <a:off x="1937771" y="1947890"/>
            <a:ext cx="865714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베이스가 되었던 게임 </a:t>
            </a:r>
            <a:r>
              <a:rPr lang="en-US" altLang="ko-KR" sz="2000" i="1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“Dead By Daylight (Behaviour Digital)”</a:t>
            </a:r>
          </a:p>
          <a:p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- CVA 2016 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에서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‘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유저가 뽑은 최고의 캐나다 게임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에 선정</a:t>
            </a:r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- 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플레이어가 살인마역할을 하고 다른 플레이어를 쫓는 공포게임</a:t>
            </a:r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하지만 플레이어의 행동에 너무 제약이 따르고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게임 특유의  공포분위기로 인해 접근성이 어렵다는 문제가 존재</a:t>
            </a:r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	</a:t>
            </a:r>
            <a:r>
              <a:rPr lang="ko-KR" altLang="en-US" sz="2000" i="1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하지만 게임이 꼭 무서워야 할까</a:t>
            </a:r>
            <a:r>
              <a:rPr lang="en-US" altLang="ko-KR" sz="2000" i="1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?</a:t>
            </a:r>
          </a:p>
          <a:p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→ 캐쥬얼한 분위기와 플레이어도 공격이 가능 하게끔 하여 기존 게임의 안티테재를 제시 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+ 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최근 인기 게임의 필수 요소인 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생존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에 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‘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협력</a:t>
            </a:r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’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을 추가</a:t>
            </a:r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=  </a:t>
            </a:r>
            <a:r>
              <a:rPr lang="ko-KR" altLang="en-US" sz="20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캐쥬얼 하면서 복잡하지 않은 협력 생존 게임</a:t>
            </a:r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xmlns="" id="{4B882182-E2BC-4B44-A125-1510E4979AAE}"/>
              </a:ext>
            </a:extLst>
          </p:cNvPr>
          <p:cNvGrpSpPr/>
          <p:nvPr/>
        </p:nvGrpSpPr>
        <p:grpSpPr>
          <a:xfrm>
            <a:off x="2049145" y="1168399"/>
            <a:ext cx="3785299" cy="46182"/>
            <a:chOff x="1864135" y="725053"/>
            <a:chExt cx="3785299" cy="46182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xmlns="" id="{5A0D0C04-3765-459A-8787-6E2D1540B49D}"/>
                </a:ext>
              </a:extLst>
            </p:cNvPr>
            <p:cNvSpPr/>
            <p:nvPr/>
          </p:nvSpPr>
          <p:spPr>
            <a:xfrm>
              <a:off x="5603252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xmlns="" id="{E13B1C4C-E3B9-4B7F-8267-B2318ABFFF23}"/>
                </a:ext>
              </a:extLst>
            </p:cNvPr>
            <p:cNvSpPr/>
            <p:nvPr/>
          </p:nvSpPr>
          <p:spPr>
            <a:xfrm>
              <a:off x="5483179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xmlns="" id="{58F886E3-02D7-4A53-8DA3-79CC6272ECE4}"/>
                </a:ext>
              </a:extLst>
            </p:cNvPr>
            <p:cNvSpPr/>
            <p:nvPr/>
          </p:nvSpPr>
          <p:spPr>
            <a:xfrm>
              <a:off x="5363106" y="725053"/>
              <a:ext cx="46182" cy="461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xmlns="" id="{33E49006-A4B4-4D58-A6BB-10853ED4C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64135" y="734289"/>
              <a:ext cx="3398982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5CFC1CA8-C812-44F1-995C-B993FA85C402}"/>
              </a:ext>
            </a:extLst>
          </p:cNvPr>
          <p:cNvSpPr txBox="1"/>
          <p:nvPr/>
        </p:nvSpPr>
        <p:spPr>
          <a:xfrm>
            <a:off x="1" y="155497"/>
            <a:ext cx="15886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</p:spTree>
    <p:extLst>
      <p:ext uri="{BB962C8B-B14F-4D97-AF65-F5344CB8AC3E}">
        <p14:creationId xmlns:p14="http://schemas.microsoft.com/office/powerpoint/2010/main" xmlns="" val="4287147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:p14="http://schemas.microsoft.com/office/powerpoint/2010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>
            <a:off x="2049145" y="321945"/>
            <a:ext cx="5156200" cy="708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3</a:t>
            </a:r>
            <a:r>
              <a:rPr lang="en-US" altLang="ko-KR" sz="4000" b="0" cap="none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ko-KR" altLang="en-US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타 게임과의 비교</a:t>
            </a:r>
            <a:endParaRPr lang="ko-KR" altLang="en-US" sz="40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:p14="http://schemas.microsoft.com/office/powerpoint/2010/main" xmlns="" id="{A2013CBB-84F0-4EAD-B44F-E77B0AF83E6B}"/>
              </a:ext>
            </a:extLst>
          </p:cNvPr>
          <p:cNvSpPr/>
          <p:nvPr/>
        </p:nvSpPr>
        <p:spPr>
          <a:xfrm>
            <a:off x="1798320" y="1560830"/>
            <a:ext cx="8935085" cy="506476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:p14="http://schemas.microsoft.com/office/powerpoint/2010/main" xmlns="" id="{6965FF92-FF26-415F-BA19-14E7DCA1754A}"/>
              </a:ext>
            </a:extLst>
          </p:cNvPr>
          <p:cNvSpPr txBox="1"/>
          <p:nvPr/>
        </p:nvSpPr>
        <p:spPr>
          <a:xfrm>
            <a:off x="1927225" y="5031740"/>
            <a:ext cx="8676640" cy="162877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‘Dead by Daylight’ 에서의 기존 플레이 방식을 따왔지만 차별점으로,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457200" indent="-4572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공포스러운 분위기를 캐쥬얼 하게 바꾼다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457200" indent="-4572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2"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보스플레이어만 공격 하는 것이 아닌 일반플레이어도 공격이 가능하게 한다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457200" indent="-4572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일반플레이어는 파밍을 통해 능력치를 끌어올리게 한다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:p14="http://schemas.microsoft.com/office/powerpoint/2010/main" xmlns="" id="{AF403EA6-C0A2-4A9A-97F3-D177E5CB61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:p14="http://schemas.microsoft.com/office/powerpoint/2010/main" xmlns="" val="0"/>
              </a:ext>
            </a:extLst>
          </a:blip>
          <a:stretch>
            <a:fillRect/>
          </a:stretch>
        </p:blipFill>
        <p:spPr>
          <a:xfrm>
            <a:off x="3407410" y="1698625"/>
            <a:ext cx="5715635" cy="321500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xmlns:p14="http://schemas.microsoft.com/office/powerpoint/2010/main" xmlns="" id="{66F1702C-8130-4AEC-A316-B5D3ABD61AA2}"/>
              </a:ext>
            </a:extLst>
          </p:cNvPr>
          <p:cNvGrpSpPr/>
          <p:nvPr/>
        </p:nvGrpSpPr>
        <p:grpSpPr>
          <a:xfrm>
            <a:off x="2201545" y="1168400"/>
            <a:ext cx="3785235" cy="46355"/>
            <a:chOff x="2201545" y="1168400"/>
            <a:chExt cx="3785235" cy="46355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3C312FE0-F7C8-411D-ACEC-A5ABFE0BFFE2}"/>
                </a:ext>
              </a:extLst>
            </p:cNvPr>
            <p:cNvSpPr/>
            <p:nvPr/>
          </p:nvSpPr>
          <p:spPr>
            <a:xfrm>
              <a:off x="5940425" y="1168400"/>
              <a:ext cx="46355" cy="463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840E4E8A-C80C-43F6-9504-D19D7F52ED4B}"/>
                </a:ext>
              </a:extLst>
            </p:cNvPr>
            <p:cNvSpPr/>
            <p:nvPr/>
          </p:nvSpPr>
          <p:spPr>
            <a:xfrm>
              <a:off x="5820410" y="1168400"/>
              <a:ext cx="46355" cy="463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8F0FCDCD-1197-4E0A-9B0E-FAE00DF5AA0F}"/>
                </a:ext>
              </a:extLst>
            </p:cNvPr>
            <p:cNvSpPr/>
            <p:nvPr/>
          </p:nvSpPr>
          <p:spPr>
            <a:xfrm>
              <a:off x="5700395" y="1168400"/>
              <a:ext cx="46355" cy="463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CE201656-7D8A-4969-9D07-9A31FB0FAC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1545" y="1177925"/>
              <a:ext cx="3399155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xmlns:p14="http://schemas.microsoft.com/office/powerpoint/2010/main" xmlns="" id="{F8CC16C4-27EF-47CC-8B3C-96A87BF2BFB6}"/>
              </a:ext>
            </a:extLst>
          </p:cNvPr>
          <p:cNvSpPr txBox="1"/>
          <p:nvPr/>
        </p:nvSpPr>
        <p:spPr>
          <a:xfrm>
            <a:off x="0" y="155575"/>
            <a:ext cx="1588770" cy="1076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</p:spTree>
    <p:extLst>
      <p:ext uri="{BB962C8B-B14F-4D97-AF65-F5344CB8AC3E}">
        <p14:creationId xmlns:p14="http://schemas.microsoft.com/office/powerpoint/2010/main" xmlns="" val="2895248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:p14="http://schemas.microsoft.com/office/powerpoint/2010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>
            <a:off x="2049145" y="321945"/>
            <a:ext cx="5156200" cy="708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3</a:t>
            </a:r>
            <a:r>
              <a:rPr lang="en-US" altLang="ko-KR" sz="4000" b="0" cap="none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ko-KR" altLang="en-US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타 게임과의 비교</a:t>
            </a:r>
            <a:endParaRPr lang="ko-KR" altLang="en-US" sz="40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:p14="http://schemas.microsoft.com/office/powerpoint/2010/main" xmlns="" id="{A2013CBB-84F0-4EAD-B44F-E77B0AF83E6B}"/>
              </a:ext>
            </a:extLst>
          </p:cNvPr>
          <p:cNvSpPr/>
          <p:nvPr/>
        </p:nvSpPr>
        <p:spPr>
          <a:xfrm>
            <a:off x="1798320" y="1560830"/>
            <a:ext cx="9648190" cy="506476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:p14="http://schemas.microsoft.com/office/powerpoint/2010/main" xmlns="" id="{AF403EA6-C0A2-4A9A-97F3-D177E5CB61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:p14="http://schemas.microsoft.com/office/powerpoint/2010/main" xmlns="" val="0"/>
              </a:ext>
            </a:extLst>
          </a:blip>
          <a:stretch>
            <a:fillRect/>
          </a:stretch>
        </p:blipFill>
        <p:spPr>
          <a:xfrm>
            <a:off x="3133725" y="1684655"/>
            <a:ext cx="3740785" cy="21043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:p14="http://schemas.microsoft.com/office/powerpoint/2010/main" xmlns="" id="{F0CB62B3-21DC-48BC-8B7C-3CB33D36E43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:p14="http://schemas.microsoft.com/office/powerpoint/2010/main" xmlns="" val="0"/>
              </a:ext>
            </a:extLst>
          </a:blip>
          <a:srcRect l="12559" r="2249"/>
          <a:stretch/>
        </p:blipFill>
        <p:spPr>
          <a:xfrm>
            <a:off x="7503795" y="1643380"/>
            <a:ext cx="3571240" cy="21501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:p14="http://schemas.microsoft.com/office/powerpoint/2010/main" xmlns="" id="{1D408A1A-0C60-42E6-9462-5EAC6DB565E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:p14="http://schemas.microsoft.com/office/powerpoint/2010/main" xmlns="" val="0"/>
              </a:ext>
            </a:extLst>
          </a:blip>
          <a:stretch>
            <a:fillRect/>
          </a:stretch>
        </p:blipFill>
        <p:spPr>
          <a:xfrm>
            <a:off x="7522210" y="4176395"/>
            <a:ext cx="3571240" cy="23825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:p14="http://schemas.microsoft.com/office/powerpoint/2010/main" xmlns="" id="{32EBADA5-597B-4E29-BE81-6C9D72EB1200}"/>
              </a:ext>
            </a:extLst>
          </p:cNvPr>
          <p:cNvSpPr/>
          <p:nvPr/>
        </p:nvSpPr>
        <p:spPr>
          <a:xfrm>
            <a:off x="2400300" y="4079240"/>
            <a:ext cx="6096635" cy="224345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즉, ‘Dead by Daylight’ 에서의 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기존 플레이 방식을 따르며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‘Battleground’의 파밍 요소를 접목 시켜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‘Overwatch’같은 캐쥬얼한 그래픽의 게임을 만드는것이 목적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xmlns:p14="http://schemas.microsoft.com/office/powerpoint/2010/main" xmlns="" id="{CBC987D5-6368-4AC0-B612-40F570A8DD76}"/>
              </a:ext>
            </a:extLst>
          </p:cNvPr>
          <p:cNvGrpSpPr/>
          <p:nvPr/>
        </p:nvGrpSpPr>
        <p:grpSpPr>
          <a:xfrm>
            <a:off x="2400300" y="1168400"/>
            <a:ext cx="3785235" cy="46355"/>
            <a:chOff x="2400300" y="1168400"/>
            <a:chExt cx="3785235" cy="46355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669B4C59-2705-4428-AC02-B46485D74117}"/>
                </a:ext>
              </a:extLst>
            </p:cNvPr>
            <p:cNvSpPr/>
            <p:nvPr/>
          </p:nvSpPr>
          <p:spPr>
            <a:xfrm>
              <a:off x="6139180" y="1168400"/>
              <a:ext cx="46355" cy="463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91E6964A-8F0D-45F5-B1A7-24869A88F6D1}"/>
                </a:ext>
              </a:extLst>
            </p:cNvPr>
            <p:cNvSpPr/>
            <p:nvPr/>
          </p:nvSpPr>
          <p:spPr>
            <a:xfrm>
              <a:off x="6019165" y="1168400"/>
              <a:ext cx="46355" cy="463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9DD6CCE5-777F-41D3-81EF-2FA26E58A381}"/>
                </a:ext>
              </a:extLst>
            </p:cNvPr>
            <p:cNvSpPr/>
            <p:nvPr/>
          </p:nvSpPr>
          <p:spPr>
            <a:xfrm>
              <a:off x="5899150" y="1168400"/>
              <a:ext cx="46355" cy="463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B238CAD8-EF7E-4A61-B8E3-8BBDBC0C6F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00300" y="1177925"/>
              <a:ext cx="3399155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xmlns:p14="http://schemas.microsoft.com/office/powerpoint/2010/main" xmlns="" id="{6DF3C4C9-B9B2-4E5A-B2CE-474C298C7BC3}"/>
              </a:ext>
            </a:extLst>
          </p:cNvPr>
          <p:cNvSpPr txBox="1"/>
          <p:nvPr/>
        </p:nvSpPr>
        <p:spPr>
          <a:xfrm>
            <a:off x="0" y="155575"/>
            <a:ext cx="1588770" cy="1076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</p:spTree>
    <p:extLst>
      <p:ext uri="{BB962C8B-B14F-4D97-AF65-F5344CB8AC3E}">
        <p14:creationId xmlns:p14="http://schemas.microsoft.com/office/powerpoint/2010/main" xmlns="" val="860075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:p14="http://schemas.microsoft.com/office/powerpoint/2010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:p14="http://schemas.microsoft.com/office/powerpoint/2010/main" xmlns="" id="{84BDE09D-AF4A-4D3E-8970-47FF30148AAA}"/>
              </a:ext>
            </a:extLst>
          </p:cNvPr>
          <p:cNvSpPr txBox="1"/>
          <p:nvPr/>
        </p:nvSpPr>
        <p:spPr>
          <a:xfrm>
            <a:off x="2049145" y="321945"/>
            <a:ext cx="5208905" cy="708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4</a:t>
            </a:r>
            <a:r>
              <a:rPr lang="en-US" altLang="ko-KR" sz="4000" b="0" cap="none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ko-KR" altLang="en-US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개발 환경</a:t>
            </a:r>
            <a:endParaRPr lang="ko-KR" altLang="en-US" sz="40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:p14="http://schemas.microsoft.com/office/powerpoint/2010/main" xmlns="" id="{EBB1D033-1CBF-4990-8AE5-49615FF17780}"/>
              </a:ext>
            </a:extLst>
          </p:cNvPr>
          <p:cNvSpPr/>
          <p:nvPr/>
        </p:nvSpPr>
        <p:spPr>
          <a:xfrm>
            <a:off x="2616200" y="1560830"/>
            <a:ext cx="7581900" cy="506476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>
            <a:spLocks/>
          </p:cNvSpPr>
          <p:nvPr/>
        </p:nvSpPr>
        <p:spPr>
          <a:xfrm>
            <a:off x="2616200" y="2384425"/>
            <a:ext cx="7582535" cy="34124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플랫폼: Windows PC</a:t>
            </a:r>
            <a:endParaRPr lang="ko-KR" altLang="en-US" sz="24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게임 엔진: Unity3D</a:t>
            </a:r>
            <a:endParaRPr lang="ko-KR" altLang="en-US" sz="24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통신 프로토콜: TCP/IP</a:t>
            </a:r>
            <a:endParaRPr lang="ko-KR" altLang="en-US" sz="24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그래픽: 3d Max, Zbrush, Substance Painter</a:t>
            </a:r>
            <a:endParaRPr lang="ko-KR" altLang="en-US" sz="24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형상 관리: Git</a:t>
            </a:r>
            <a:endParaRPr lang="ko-KR" altLang="en-US" sz="24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xmlns:p14="http://schemas.microsoft.com/office/powerpoint/2010/main" xmlns="" id="{97242807-679C-46CA-ADC7-B50B78726CEF}"/>
              </a:ext>
            </a:extLst>
          </p:cNvPr>
          <p:cNvGrpSpPr/>
          <p:nvPr/>
        </p:nvGrpSpPr>
        <p:grpSpPr>
          <a:xfrm>
            <a:off x="2200910" y="1166495"/>
            <a:ext cx="4135120" cy="45720"/>
            <a:chOff x="2200910" y="1166495"/>
            <a:chExt cx="4135120" cy="45720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6E6C5870-A7AF-4810-BBA5-E7E87FDB7A5B}"/>
                </a:ext>
              </a:extLst>
            </p:cNvPr>
            <p:cNvSpPr/>
            <p:nvPr/>
          </p:nvSpPr>
          <p:spPr>
            <a:xfrm>
              <a:off x="6285230" y="1166495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1CB41257-2334-499B-A845-33FDE6EC133F}"/>
                </a:ext>
              </a:extLst>
            </p:cNvPr>
            <p:cNvSpPr/>
            <p:nvPr/>
          </p:nvSpPr>
          <p:spPr>
            <a:xfrm>
              <a:off x="6153785" y="1166495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C044545E-86DE-4AB6-BB25-003B7A24607D}"/>
                </a:ext>
              </a:extLst>
            </p:cNvPr>
            <p:cNvSpPr/>
            <p:nvPr/>
          </p:nvSpPr>
          <p:spPr>
            <a:xfrm>
              <a:off x="6022975" y="1166495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335BE08B-D50A-4311-AC11-7729BAB2DD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00910" y="1175385"/>
              <a:ext cx="3712845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xmlns:p14="http://schemas.microsoft.com/office/powerpoint/2010/main" xmlns="" id="{33D42521-B8E3-4905-8A28-E719EA0274BB}"/>
              </a:ext>
            </a:extLst>
          </p:cNvPr>
          <p:cNvSpPr txBox="1"/>
          <p:nvPr/>
        </p:nvSpPr>
        <p:spPr>
          <a:xfrm>
            <a:off x="0" y="155575"/>
            <a:ext cx="1588770" cy="1076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</p:spTree>
    <p:extLst>
      <p:ext uri="{BB962C8B-B14F-4D97-AF65-F5344CB8AC3E}">
        <p14:creationId xmlns:p14="http://schemas.microsoft.com/office/powerpoint/2010/main" xmlns="" val="2632911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:p14="http://schemas.microsoft.com/office/powerpoint/2010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:p14="http://schemas.microsoft.com/office/powerpoint/2010/main" xmlns="" id="{84BDE09D-AF4A-4D3E-8970-47FF30148AAA}"/>
              </a:ext>
            </a:extLst>
          </p:cNvPr>
          <p:cNvSpPr txBox="1"/>
          <p:nvPr/>
        </p:nvSpPr>
        <p:spPr>
          <a:xfrm>
            <a:off x="2049145" y="321945"/>
            <a:ext cx="5208905" cy="708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5</a:t>
            </a:r>
            <a:r>
              <a:rPr lang="en-US" altLang="ko-KR" sz="4000" b="0" cap="none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ko-KR" altLang="en-US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기술적 요소</a:t>
            </a:r>
            <a:endParaRPr lang="ko-KR" altLang="en-US" sz="40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:p14="http://schemas.microsoft.com/office/powerpoint/2010/main" xmlns="" id="{EBB1D033-1CBF-4990-8AE5-49615FF17780}"/>
              </a:ext>
            </a:extLst>
          </p:cNvPr>
          <p:cNvSpPr/>
          <p:nvPr/>
        </p:nvSpPr>
        <p:spPr>
          <a:xfrm>
            <a:off x="1798320" y="1560830"/>
            <a:ext cx="9793605" cy="506476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:p14="http://schemas.microsoft.com/office/powerpoint/2010/main" xmlns="" id="{6965FF92-FF26-415F-BA19-14E7DCA1754A}"/>
              </a:ext>
            </a:extLst>
          </p:cNvPr>
          <p:cNvSpPr txBox="1"/>
          <p:nvPr/>
        </p:nvSpPr>
        <p:spPr>
          <a:xfrm>
            <a:off x="1798320" y="1665605"/>
            <a:ext cx="8935720" cy="408749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Unity3D 엔진을 활용한 게임 개발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캐쥬얼한 그래픽 컨셉의 자체 모델링, 애니메이션 제작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TCP를 이용한 서버 통신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r>
              <a:rPr lang="en-US" altLang="ko-KR" sz="2000" b="0" cap="none" dirty="0" smtClean="0">
                <a:solidFill>
                  <a:srgbClr val="FFFFFF"/>
                </a:solidFill>
                <a:latin typeface="한컴 윤고딕 240" charset="0"/>
                <a:ea typeface="한컴 윤고딕 240" charset="0"/>
              </a:rPr>
              <a:t> 서버와 MySQL을 연결하여 로그인 및 랭킹 기능 도입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- 아이템 파밍, 장착, 확인 등의 플레이 요소 구현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r>
              <a:rPr lang="en-US" altLang="ko-KR" sz="20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 게임 컨트롤러 지원</a:t>
            </a: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endParaRPr lang="ko-KR" altLang="en-US" sz="20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92795" y="3279775"/>
            <a:ext cx="2932430" cy="30422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TextBox 16"/>
          <p:cNvSpPr txBox="1"/>
          <p:nvPr/>
        </p:nvSpPr>
        <p:spPr>
          <a:xfrm>
            <a:off x="8392795" y="6256655"/>
            <a:ext cx="2988310" cy="3695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장비 창을 통한 아이템 확인 </a:t>
            </a:r>
          </a:p>
        </p:txBody>
      </p:sp>
      <p:grpSp>
        <p:nvGrpSpPr>
          <p:cNvPr id="27" name="그룹 12">
            <a:extLst>
              <a:ext uri="{FF2B5EF4-FFF2-40B4-BE49-F238E27FC236}">
                <a16:creationId xmlns:a16="http://schemas.microsoft.com/office/drawing/2014/main" xmlns:p14="http://schemas.microsoft.com/office/powerpoint/2010/main" xmlns="" id="{EF1203E4-1DC6-4E99-B5B0-90107E6ED674}"/>
              </a:ext>
            </a:extLst>
          </p:cNvPr>
          <p:cNvGrpSpPr/>
          <p:nvPr/>
        </p:nvGrpSpPr>
        <p:grpSpPr>
          <a:xfrm>
            <a:off x="2250440" y="1168400"/>
            <a:ext cx="4135120" cy="45720"/>
            <a:chOff x="2250440" y="1168400"/>
            <a:chExt cx="4135120" cy="45720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6D848FEF-6FB5-4195-90E6-956C3C6D5711}"/>
                </a:ext>
              </a:extLst>
            </p:cNvPr>
            <p:cNvSpPr/>
            <p:nvPr/>
          </p:nvSpPr>
          <p:spPr>
            <a:xfrm>
              <a:off x="6334760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DBCDBF45-B09B-431C-A809-30BDAEE29A49}"/>
                </a:ext>
              </a:extLst>
            </p:cNvPr>
            <p:cNvSpPr/>
            <p:nvPr/>
          </p:nvSpPr>
          <p:spPr>
            <a:xfrm>
              <a:off x="6203315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40B5E1AA-6168-4A99-AD8D-5DB124F0A88F}"/>
                </a:ext>
              </a:extLst>
            </p:cNvPr>
            <p:cNvSpPr/>
            <p:nvPr/>
          </p:nvSpPr>
          <p:spPr>
            <a:xfrm>
              <a:off x="6072505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238702E6-EB92-41D6-BE84-BD9E9E6149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50440" y="1177290"/>
              <a:ext cx="3712845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:p14="http://schemas.microsoft.com/office/powerpoint/2010/main" xmlns="" id="{8FA30AF5-43FD-47BB-85DD-6429AEB30755}"/>
              </a:ext>
            </a:extLst>
          </p:cNvPr>
          <p:cNvSpPr txBox="1"/>
          <p:nvPr/>
        </p:nvSpPr>
        <p:spPr>
          <a:xfrm>
            <a:off x="0" y="155575"/>
            <a:ext cx="1588770" cy="1076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</p:spTree>
    <p:extLst>
      <p:ext uri="{BB962C8B-B14F-4D97-AF65-F5344CB8AC3E}">
        <p14:creationId xmlns:p14="http://schemas.microsoft.com/office/powerpoint/2010/main" xmlns="" val="2632911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:p14="http://schemas.microsoft.com/office/powerpoint/2010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:p14="http://schemas.microsoft.com/office/powerpoint/2010/main" xmlns="" id="{84BDE09D-AF4A-4D3E-8970-47FF30148AAA}"/>
              </a:ext>
            </a:extLst>
          </p:cNvPr>
          <p:cNvSpPr txBox="1"/>
          <p:nvPr/>
        </p:nvSpPr>
        <p:spPr>
          <a:xfrm>
            <a:off x="2049145" y="321945"/>
            <a:ext cx="5208905" cy="708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6</a:t>
            </a:r>
            <a:r>
              <a:rPr lang="en-US" altLang="ko-KR" sz="4000" b="0" cap="none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ko-KR" altLang="en-US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중점 연구 분야</a:t>
            </a:r>
            <a:endParaRPr lang="ko-KR" altLang="en-US" sz="40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:p14="http://schemas.microsoft.com/office/powerpoint/2010/main" xmlns="" id="{EBB1D033-1CBF-4990-8AE5-49615FF17780}"/>
              </a:ext>
            </a:extLst>
          </p:cNvPr>
          <p:cNvSpPr/>
          <p:nvPr/>
        </p:nvSpPr>
        <p:spPr>
          <a:xfrm>
            <a:off x="1798320" y="1560830"/>
            <a:ext cx="9793605" cy="506476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>
            <a:spLocks/>
          </p:cNvSpPr>
          <p:nvPr/>
        </p:nvSpPr>
        <p:spPr>
          <a:xfrm>
            <a:off x="1798320" y="1665605"/>
            <a:ext cx="8935720" cy="424497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3429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서버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C#을 사용한 TCP/IP 윈도우 소켓 프로그래밍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멀티 스레드를 사용하여 캐릭터 오브젝트 및 맵 오브젝트 동기화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FFFFFF"/>
                </a:solidFill>
                <a:latin typeface="한컴 윤고딕 240" charset="0"/>
                <a:ea typeface="한컴 윤고딕 240" charset="0"/>
              </a:rPr>
              <a:t>MySQL을 이용한 로그인 및 랭킹 기능 구현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3429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클라이언트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아이템 파밍, 장착, 확인 등의 플레이 요소 구현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플레이어 사이의 공격, 반격 상호작용 구현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컨트롤러 지원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3429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한컴 윤고딕 240"/>
              <a:buChar char="-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그래픽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Zbrush로 베이스 모델링 제작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리토폴로지한뒤 3d Max에서 UV 언랩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Substance Painter를 이용한 매핑툴로 UV제작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800100" indent="-34290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3d Max에서 애니메이션 제작</a:t>
            </a:r>
            <a:endParaRPr lang="ko-KR" altLang="en-US" sz="1800" b="0" cap="none" dirty="0" smtClean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:p14="http://schemas.microsoft.com/office/powerpoint/2010/main" xmlns="" id="{226551C5-C04A-44C4-84B6-E271D8806191}"/>
              </a:ext>
            </a:extLst>
          </p:cNvPr>
          <p:cNvGrpSpPr/>
          <p:nvPr/>
        </p:nvGrpSpPr>
        <p:grpSpPr>
          <a:xfrm>
            <a:off x="2559685" y="1168400"/>
            <a:ext cx="4135120" cy="45720"/>
            <a:chOff x="2559685" y="1168400"/>
            <a:chExt cx="4135120" cy="45720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508F53F5-BCDB-4DC0-9552-38B111C11D56}"/>
                </a:ext>
              </a:extLst>
            </p:cNvPr>
            <p:cNvSpPr/>
            <p:nvPr/>
          </p:nvSpPr>
          <p:spPr>
            <a:xfrm>
              <a:off x="6644005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BBADA349-30EB-4B20-AEDA-010536924D1D}"/>
                </a:ext>
              </a:extLst>
            </p:cNvPr>
            <p:cNvSpPr/>
            <p:nvPr/>
          </p:nvSpPr>
          <p:spPr>
            <a:xfrm>
              <a:off x="6512560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BE317DE9-4FC8-4F88-A7C3-A46B193E060D}"/>
                </a:ext>
              </a:extLst>
            </p:cNvPr>
            <p:cNvSpPr/>
            <p:nvPr/>
          </p:nvSpPr>
          <p:spPr>
            <a:xfrm>
              <a:off x="6381750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xmlns:p14="http://schemas.microsoft.com/office/powerpoint/2010/main" xmlns="" id="{059260E6-4A4C-4DEA-8F85-A1EFD6A214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9685" y="1177290"/>
              <a:ext cx="3712845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xmlns:p14="http://schemas.microsoft.com/office/powerpoint/2010/main" xmlns="" id="{DDB1B1DA-43C7-4EE0-9671-D31A31FE75DB}"/>
              </a:ext>
            </a:extLst>
          </p:cNvPr>
          <p:cNvSpPr txBox="1"/>
          <p:nvPr/>
        </p:nvSpPr>
        <p:spPr>
          <a:xfrm>
            <a:off x="0" y="155575"/>
            <a:ext cx="1588770" cy="1076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</p:spTree>
    <p:extLst>
      <p:ext uri="{BB962C8B-B14F-4D97-AF65-F5344CB8AC3E}">
        <p14:creationId xmlns:p14="http://schemas.microsoft.com/office/powerpoint/2010/main" xmlns="" val="2180978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C822C39D-A51F-4C75-B081-E95E879B1466}"/>
              </a:ext>
            </a:extLst>
          </p:cNvPr>
          <p:cNvSpPr/>
          <p:nvPr/>
        </p:nvSpPr>
        <p:spPr>
          <a:xfrm>
            <a:off x="1798071" y="1560960"/>
            <a:ext cx="8935085" cy="5064760"/>
          </a:xfrm>
          <a:prstGeom prst="rec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0BF4380C-7BCB-408F-AB44-3F65689B7EE2}"/>
              </a:ext>
            </a:extLst>
          </p:cNvPr>
          <p:cNvSpPr/>
          <p:nvPr/>
        </p:nvSpPr>
        <p:spPr>
          <a:xfrm>
            <a:off x="1588770" y="0"/>
            <a:ext cx="46355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84BDE09D-AF4A-4D3E-8970-47FF30148AAA}"/>
              </a:ext>
            </a:extLst>
          </p:cNvPr>
          <p:cNvSpPr txBox="1"/>
          <p:nvPr/>
        </p:nvSpPr>
        <p:spPr>
          <a:xfrm>
            <a:off x="2049145" y="321945"/>
            <a:ext cx="3588385" cy="70739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7</a:t>
            </a:r>
            <a:r>
              <a:rPr lang="en-US" altLang="ko-KR" sz="4000" b="0" cap="none" dirty="0" smtClean="0">
                <a:solidFill>
                  <a:schemeClr val="bg1"/>
                </a:solidFill>
                <a:latin typeface="HY견고딕" charset="0"/>
                <a:ea typeface="HY견고딕" charset="0"/>
              </a:rPr>
              <a:t>. </a:t>
            </a:r>
            <a:r>
              <a:rPr lang="en-US" altLang="ko-KR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게임</a:t>
            </a:r>
            <a:r>
              <a:rPr lang="en-US" altLang="ko-KR" sz="4000" b="0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 플레이</a:t>
            </a:r>
            <a:endParaRPr lang="ko-KR" altLang="en-US" sz="40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sp>
        <p:nvSpPr>
          <p:cNvPr id="17" name="TextBox 16"/>
          <p:cNvSpPr txBox="1">
            <a:spLocks/>
          </p:cNvSpPr>
          <p:nvPr/>
        </p:nvSpPr>
        <p:spPr>
          <a:xfrm>
            <a:off x="4089400" y="1607542"/>
            <a:ext cx="6717030" cy="37240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i="1" cap="none" dirty="0">
                <a:solidFill>
                  <a:schemeClr val="bg1"/>
                </a:solidFill>
                <a:latin typeface="HY견고딕" charset="0"/>
                <a:ea typeface="HY견고딕" charset="0"/>
              </a:rPr>
              <a:t>일반 플레이어</a:t>
            </a:r>
            <a:endParaRPr lang="ko-KR" altLang="en-US" sz="1800" b="0" i="1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1) 3인칭 시점으로 게임 진행</a:t>
            </a: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2) </a:t>
            </a:r>
            <a:r>
              <a:rPr lang="en-US" altLang="ko-KR" sz="1600" b="0" cap="none" dirty="0">
                <a:solidFill>
                  <a:srgbClr val="FFFFFF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보스의 체력을 깎는 장치를 가동시키면서 보스</a:t>
            </a:r>
            <a:r>
              <a:rPr lang="ko-KR" altLang="en-US" sz="1600" b="0" cap="none" dirty="0">
                <a:solidFill>
                  <a:srgbClr val="FFFFFF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를</a:t>
            </a:r>
            <a:r>
              <a:rPr lang="en-US" altLang="ko-KR" sz="1600" b="0" cap="none" dirty="0">
                <a:solidFill>
                  <a:srgbClr val="FFFFFF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처치하면 승리</a:t>
            </a:r>
            <a:endParaRPr lang="ko-KR" altLang="en-US" sz="1600" b="0" cap="none" dirty="0">
              <a:solidFill>
                <a:srgbClr val="FFFFFF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3) 상단, 하단 </a:t>
            </a:r>
            <a:r>
              <a:rPr lang="en-US" altLang="ko-KR" sz="1600" b="0" cap="none" dirty="0">
                <a:solidFill>
                  <a:srgbClr val="FFFF00"/>
                </a:solidFill>
                <a:latin typeface="한컴 윤고딕 240" charset="0"/>
                <a:ea typeface="한컴 윤고딕 240" charset="0"/>
              </a:rPr>
              <a:t>반격</a:t>
            </a:r>
            <a:r>
              <a:rPr lang="en-US" altLang="ko-KR" sz="1600" b="0" cap="none" dirty="0">
                <a:solidFill>
                  <a:schemeClr val="bg1"/>
                </a:solidFill>
                <a:latin typeface="한컴 윤고딕 240" charset="0"/>
                <a:ea typeface="한컴 윤고딕 240" charset="0"/>
              </a:rPr>
              <a:t>이 존재, 반격 후 딜레이가 있다.</a:t>
            </a:r>
            <a:endParaRPr lang="ko-KR" altLang="en-US" sz="16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cap="none" dirty="0">
                <a:solidFill>
                  <a:srgbClr val="FFFFFF"/>
                </a:solidFill>
                <a:latin typeface="한컴 윤고딕 240" charset="0"/>
                <a:ea typeface="한컴 윤고딕 240" charset="0"/>
              </a:rPr>
              <a:t>- 반격이 성공한다면 공격이 가능하지만 반격에 실패할 시 반대로 큰 데미지를 받음</a:t>
            </a:r>
            <a:endParaRPr lang="ko-KR" altLang="en-US" sz="1400" b="0" cap="none" dirty="0">
              <a:solidFill>
                <a:srgbClr val="FFFFFF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00" b="0" cap="none" dirty="0">
              <a:solidFill>
                <a:srgbClr val="FFFFFF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300" b="0" cap="none" dirty="0">
              <a:solidFill>
                <a:schemeClr val="bg1"/>
              </a:solidFill>
              <a:latin typeface="한컴 윤고딕 240" charset="0"/>
              <a:ea typeface="한컴 윤고딕 240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4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solidFill>
                <a:schemeClr val="bg1"/>
              </a:solidFill>
              <a:latin typeface="HY견고딕" charset="0"/>
              <a:ea typeface="HY견고딕" charset="0"/>
            </a:endParaRPr>
          </a:p>
        </p:txBody>
      </p:sp>
      <p:pic>
        <p:nvPicPr>
          <p:cNvPr id="22" name="그림 21" descr="C:/Users/ADMIN/AppData/Roaming/PolarisOffice/ETemp/5788_5448312/image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1639570" y="1621512"/>
            <a:ext cx="2237105" cy="2765425"/>
          </a:xfrm>
          <a:prstGeom prst="rect">
            <a:avLst/>
          </a:prstGeom>
          <a:noFill/>
        </p:spPr>
      </p:pic>
      <p:pic>
        <p:nvPicPr>
          <p:cNvPr id="26" name="그림 25" descr="C:/Users/ADMIN/AppData/Roaming/PolarisOffice/ETemp/5788_5448312/image7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7037705" y="3692882"/>
            <a:ext cx="1870075" cy="1409700"/>
          </a:xfrm>
          <a:prstGeom prst="ellipse">
            <a:avLst/>
          </a:prstGeom>
          <a:noFill/>
          <a:ln w="0">
            <a:noFill/>
            <a:prstDash/>
          </a:ln>
          <a:effectLst>
            <a:softEdge rad="112500"/>
          </a:effectLst>
        </p:spPr>
      </p:pic>
      <p:pic>
        <p:nvPicPr>
          <p:cNvPr id="28" name="그림 27" descr="C:/Users/ADMIN/AppData/Roaming/PolarisOffice/ETemp/5788_5448312/image8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8823960" y="3753207"/>
            <a:ext cx="1784350" cy="1324610"/>
          </a:xfrm>
          <a:prstGeom prst="ellipse">
            <a:avLst/>
          </a:prstGeom>
          <a:noFill/>
          <a:ln w="0">
            <a:noFill/>
            <a:prstDash/>
          </a:ln>
          <a:effectLst>
            <a:softEdge rad="112500"/>
          </a:effectLst>
        </p:spPr>
      </p:pic>
      <p:sp>
        <p:nvSpPr>
          <p:cNvPr id="29" name="텍스트 상자 28"/>
          <p:cNvSpPr txBox="1">
            <a:spLocks/>
          </p:cNvSpPr>
          <p:nvPr/>
        </p:nvSpPr>
        <p:spPr>
          <a:xfrm>
            <a:off x="4087495" y="5252442"/>
            <a:ext cx="6282690" cy="1601721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4) </a:t>
            </a:r>
            <a:r>
              <a:rPr lang="en-US" altLang="ko-KR" sz="1600" b="0" cap="none" dirty="0">
                <a:solidFill>
                  <a:srgbClr val="FFFFFF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맵 주변에 있는 함정을 가동 시킬 때마다 보스에게 큰 데미지 가능</a:t>
            </a:r>
            <a:endParaRPr lang="ko-KR" altLang="en-US" sz="1600" b="0" cap="none" dirty="0">
              <a:solidFill>
                <a:srgbClr val="FFFFFF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rgbClr val="FFFF0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	주 공격 요인</a:t>
            </a:r>
            <a:endParaRPr lang="ko-KR" altLang="en-US" sz="1600" b="0" cap="none" dirty="0">
              <a:solidFill>
                <a:srgbClr val="FFFF0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cap="none" dirty="0">
              <a:solidFill>
                <a:srgbClr val="FFFFFF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rgbClr val="FFFFFF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5) 보스에게 당할 시 인형으로 변해 감옥에 갇히게 된다. </a:t>
            </a:r>
            <a:endParaRPr lang="ko-KR" altLang="en-US" sz="1600" b="0" cap="none" dirty="0">
              <a:solidFill>
                <a:srgbClr val="FFFFFF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solidFill>
                  <a:srgbClr val="FFFFFF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   다른 플레이어가</a:t>
            </a:r>
            <a:r>
              <a:rPr lang="en-US" altLang="ko-KR" sz="1800" b="0" cap="none" dirty="0">
                <a:solidFill>
                  <a:srgbClr val="FFFFFF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r>
              <a:rPr lang="en-US" altLang="ko-KR" sz="1600" b="0" cap="none" dirty="0">
                <a:solidFill>
                  <a:srgbClr val="FFFFFF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총 2번 살려줄 수 있다</a:t>
            </a:r>
            <a:endParaRPr lang="ko-KR" altLang="en-US" sz="1400" b="0" cap="none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pic>
        <p:nvPicPr>
          <p:cNvPr id="31" name="그림 30" descr="C:/Users/ADMIN/AppData/Roaming/PolarisOffice/ETemp/5788_5448312/image10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1900555" y="4991457"/>
            <a:ext cx="1969135" cy="1477010"/>
          </a:xfrm>
          <a:prstGeom prst="rect">
            <a:avLst/>
          </a:prstGeom>
          <a:noFill/>
          <a:ln w="38100" cap="rnd" cmpd="sng">
            <a:solidFill>
              <a:srgbClr val="FFFFFF">
                <a:alpha val="100000"/>
              </a:srgbClr>
            </a:solidFill>
            <a:prstDash val="solid"/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30" name="그림 29" descr="C:/Users/ADMIN/AppData/Roaming/PolarisOffice/ETemp/5788_5448312/image9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545129" y="3777582"/>
            <a:ext cx="1838960" cy="1382395"/>
          </a:xfrm>
          <a:prstGeom prst="rect">
            <a:avLst/>
          </a:prstGeom>
          <a:noFill/>
          <a:ln w="38100" cap="rnd" cmpd="sng">
            <a:solidFill>
              <a:srgbClr val="FFFFFF">
                <a:alpha val="100000"/>
              </a:srgbClr>
            </a:solidFill>
            <a:prstDash val="solid"/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xmlns="" id="{CA325A49-D224-48B9-A1A8-B6FA918447AB}"/>
              </a:ext>
            </a:extLst>
          </p:cNvPr>
          <p:cNvGrpSpPr/>
          <p:nvPr/>
        </p:nvGrpSpPr>
        <p:grpSpPr>
          <a:xfrm>
            <a:off x="3604260" y="1168400"/>
            <a:ext cx="4135120" cy="45720"/>
            <a:chOff x="3604260" y="1168400"/>
            <a:chExt cx="4135120" cy="45720"/>
          </a:xfrm>
        </p:grpSpPr>
        <p:sp>
          <p:nvSpPr>
            <p:cNvPr id="32" name="타원 31">
              <a:extLst>
                <a:ext uri="{FF2B5EF4-FFF2-40B4-BE49-F238E27FC236}">
                  <a16:creationId xmlns:a16="http://schemas.microsoft.com/office/drawing/2014/main" xmlns="" id="{C0B55A86-B0ED-459C-97D8-DFEBC9CE7094}"/>
                </a:ext>
              </a:extLst>
            </p:cNvPr>
            <p:cNvSpPr/>
            <p:nvPr/>
          </p:nvSpPr>
          <p:spPr>
            <a:xfrm>
              <a:off x="7689215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xmlns="" id="{5552066D-7B2F-472F-8E40-B3D8359829B6}"/>
                </a:ext>
              </a:extLst>
            </p:cNvPr>
            <p:cNvSpPr/>
            <p:nvPr/>
          </p:nvSpPr>
          <p:spPr>
            <a:xfrm>
              <a:off x="7557770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xmlns="" id="{20A699A3-682E-4AD6-AB1F-103D65A50F5B}"/>
                </a:ext>
              </a:extLst>
            </p:cNvPr>
            <p:cNvSpPr/>
            <p:nvPr/>
          </p:nvSpPr>
          <p:spPr>
            <a:xfrm>
              <a:off x="7426960" y="1168400"/>
              <a:ext cx="50165" cy="45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xmlns="" id="{5DF1938A-DE9C-4429-BB63-1071655A51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04260" y="1177290"/>
              <a:ext cx="3712845" cy="0"/>
            </a:xfrm>
            <a:prstGeom prst="line">
              <a:avLst/>
            </a:prstGeom>
            <a:ln w="44450" cap="rnd">
              <a:gradFill flip="none" rotWithShape="1">
                <a:gsLst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  <a:gs pos="0">
                    <a:schemeClr val="bg1"/>
                  </a:gs>
                </a:gsLst>
                <a:lin ang="0" scaled="1"/>
                <a:tileRect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xmlns="" id="{153DDBBC-CD8C-48BC-A0D8-E0DF3DFE5533}"/>
              </a:ext>
            </a:extLst>
          </p:cNvPr>
          <p:cNvCxnSpPr>
            <a:cxnSpLocks/>
          </p:cNvCxnSpPr>
          <p:nvPr/>
        </p:nvCxnSpPr>
        <p:spPr>
          <a:xfrm flipH="1">
            <a:off x="2089150" y="1178426"/>
            <a:ext cx="5041900" cy="0"/>
          </a:xfrm>
          <a:prstGeom prst="line">
            <a:avLst/>
          </a:prstGeom>
          <a:ln w="44450" cap="rnd">
            <a:gradFill flip="none" rotWithShape="1">
              <a:gsLst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  <a:gs pos="0">
                  <a:schemeClr val="bg1"/>
                </a:gs>
              </a:gsLst>
              <a:lin ang="0" scaled="1"/>
              <a:tileRect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8DB87492-BE2F-4818-ADA5-19B146302DEA}"/>
              </a:ext>
            </a:extLst>
          </p:cNvPr>
          <p:cNvSpPr txBox="1"/>
          <p:nvPr/>
        </p:nvSpPr>
        <p:spPr>
          <a:xfrm>
            <a:off x="1" y="155497"/>
            <a:ext cx="15886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Gobold" panose="02000500000000000000" pitchFamily="2" charset="0"/>
              </a:rPr>
              <a:t>SHUTTER</a:t>
            </a:r>
          </a:p>
          <a:p>
            <a:pPr algn="ctr"/>
            <a:r>
              <a:rPr lang="en-US" sz="3200" dirty="0">
                <a:latin typeface="Gobold" panose="02000500000000000000" pitchFamily="2" charset="0"/>
              </a:rPr>
              <a:t>ISLAND</a:t>
            </a:r>
          </a:p>
        </p:txBody>
      </p:sp>
    </p:spTree>
    <p:extLst>
      <p:ext uri="{BB962C8B-B14F-4D97-AF65-F5344CB8AC3E}">
        <p14:creationId xmlns:p14="http://schemas.microsoft.com/office/powerpoint/2010/main" xmlns="" val="3284290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Pages>16</Pages>
  <Words>672</Words>
  <Characters>0</Characters>
  <Application>Microsoft Office PowerPoint</Application>
  <DocSecurity>0</DocSecurity>
  <PresentationFormat>사용자 지정</PresentationFormat>
  <Lines>0</Lines>
  <Paragraphs>202</Paragraphs>
  <Slides>16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7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</vt:vector>
  </TitlesOfParts>
  <LinksUpToDate>false</LinksUpToDate>
  <CharactersWithSpaces>0</CharactersWithSpaces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ChoiWooSuk</dc:creator>
  <cp:lastModifiedBy>user</cp:lastModifiedBy>
  <cp:revision>10</cp:revision>
  <dcterms:modified xsi:type="dcterms:W3CDTF">2017-12-10T11:58:55Z</dcterms:modified>
</cp:coreProperties>
</file>